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B0F6A5F0-3F97-4D51-9753-181821AE31C1}">
          <p14:sldIdLst>
            <p14:sldId id="256"/>
            <p14:sldId id="258"/>
            <p14:sldId id="25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1A1B7-80F7-4B67-A13D-4F7DDECD9B5E}" type="datetimeFigureOut">
              <a:rPr lang="es-ES" smtClean="0"/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3BB19-C79B-4AB5-BD78-195C210F546B}" type="slidenum">
              <a:rPr lang="es-ES" smtClean="0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3BB19-C79B-4AB5-BD78-195C210F546B}" type="slidenum">
              <a:rPr lang="es-ES" smtClean="0"/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98D60-2F96-4A81-9758-064A62EA94F1}" type="datetimeFigureOut">
              <a:rPr lang="es-ES" smtClean="0"/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8DB2-1611-4E6B-B173-D71EEC227589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98D60-2F96-4A81-9758-064A62EA94F1}" type="datetimeFigureOut">
              <a:rPr lang="es-ES" smtClean="0"/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8DB2-1611-4E6B-B173-D71EEC227589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98D60-2F96-4A81-9758-064A62EA94F1}" type="datetimeFigureOut">
              <a:rPr lang="es-ES" smtClean="0"/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8DB2-1611-4E6B-B173-D71EEC227589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98D60-2F96-4A81-9758-064A62EA94F1}" type="datetimeFigureOut">
              <a:rPr lang="es-ES" smtClean="0"/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8DB2-1611-4E6B-B173-D71EEC227589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  <a:endParaRPr lang="es-ES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98D60-2F96-4A81-9758-064A62EA94F1}" type="datetimeFigureOut">
              <a:rPr lang="es-ES" smtClean="0"/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8DB2-1611-4E6B-B173-D71EEC227589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98D60-2F96-4A81-9758-064A62EA94F1}" type="datetimeFigureOut">
              <a:rPr lang="es-ES" smtClean="0"/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8DB2-1611-4E6B-B173-D71EEC227589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  <a:endParaRPr lang="es-ES" smtClean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  <a:endParaRPr lang="es-ES" smtClean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98D60-2F96-4A81-9758-064A62EA94F1}" type="datetimeFigureOut">
              <a:rPr lang="es-ES" smtClean="0"/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8DB2-1611-4E6B-B173-D71EEC227589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98D60-2F96-4A81-9758-064A62EA94F1}" type="datetimeFigureOut">
              <a:rPr lang="es-ES" smtClean="0"/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8DB2-1611-4E6B-B173-D71EEC227589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98D60-2F96-4A81-9758-064A62EA94F1}" type="datetimeFigureOut">
              <a:rPr lang="es-ES" smtClean="0"/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8DB2-1611-4E6B-B173-D71EEC227589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  <a:endParaRPr lang="es-ES" smtClean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98D60-2F96-4A81-9758-064A62EA94F1}" type="datetimeFigureOut">
              <a:rPr lang="es-ES" smtClean="0"/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8DB2-1611-4E6B-B173-D71EEC227589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  <a:endParaRPr lang="es-ES" smtClean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98D60-2F96-4A81-9758-064A62EA94F1}" type="datetimeFigureOut">
              <a:rPr lang="es-ES" smtClean="0"/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98DB2-1611-4E6B-B173-D71EEC227589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4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98D60-2F96-4A81-9758-064A62EA94F1}" type="datetimeFigureOut">
              <a:rPr lang="es-ES" smtClean="0"/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98DB2-1611-4E6B-B173-D71EEC227589}" type="slidenum">
              <a:rPr lang="es-ES" smtClean="0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pPr algn="r"/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1"/>
          </p:nvPr>
        </p:nvSpPr>
        <p:spPr>
          <a:xfrm>
            <a:off x="228600" y="365125"/>
            <a:ext cx="5791200" cy="6369050"/>
          </a:xfrm>
          <a:ln>
            <a:noFill/>
          </a:ln>
        </p:spPr>
        <p:txBody>
          <a:bodyPr numCol="1">
            <a:noAutofit/>
          </a:bodyPr>
          <a:lstStyle/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1050" b="1" dirty="0" smtClean="0">
              <a:solidFill>
                <a:srgbClr val="2F5496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dirty="0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</a:t>
            </a:r>
            <a:endParaRPr lang="es-E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 b="1" dirty="0" smtClean="0">
                <a:solidFill>
                  <a:schemeClr val="accent2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DECANATO DE LA FACULTAD DE CIENCIAS DEL TRABAJO                   </a:t>
            </a:r>
            <a:endParaRPr lang="es-ES" sz="1050" b="1" dirty="0" smtClean="0">
              <a:solidFill>
                <a:schemeClr val="accent2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 DE CÁDIZ</a:t>
            </a:r>
            <a:endParaRPr lang="es-ES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 b="1" dirty="0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dirty="0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DIRECCIÓN DEL CONGRESO</a:t>
            </a:r>
            <a:endParaRPr lang="es-E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Dra. Dª Thais Guerrero Padrón</a:t>
            </a:r>
            <a:endParaRPr lang="es-ES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Dra. Dª Isabel </a:t>
            </a:r>
            <a:r>
              <a:rPr lang="es-ES" sz="1050" dirty="0" err="1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Ribes</a:t>
            </a:r>
            <a:r>
              <a:rPr lang="es-ES" sz="1050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Moreno</a:t>
            </a:r>
            <a:endParaRPr lang="es-ES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050" dirty="0" smtClean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dirty="0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COMITÉ CIENTÍFICO</a:t>
            </a:r>
            <a:endParaRPr lang="es-E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Dra. Dª. Eva Garrido Pérez</a:t>
            </a:r>
            <a:endParaRPr lang="es-ES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Dra. Dª. Cristina Sánchez-Rodas Navarro</a:t>
            </a:r>
            <a:endParaRPr lang="es-ES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Dra. Dª Francisca Fuentes Rodríguez</a:t>
            </a:r>
            <a:endParaRPr lang="es-ES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Dra. Dª. Carmen Solís Prieto</a:t>
            </a:r>
            <a:endParaRPr lang="es-ES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Dra. Dª Cristina Aguilar </a:t>
            </a:r>
            <a:r>
              <a:rPr lang="es-ES" sz="1050" dirty="0" err="1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Gonzálvez</a:t>
            </a:r>
            <a:endParaRPr lang="es-ES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Dra. Dª Paz Fernández Díaz</a:t>
            </a:r>
            <a:endParaRPr lang="es-ES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Dra. Dª Mª José </a:t>
            </a:r>
            <a:r>
              <a:rPr lang="es-ES" sz="1050" dirty="0" err="1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Asquerino</a:t>
            </a:r>
            <a:r>
              <a:rPr lang="es-ES" sz="1050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Lamparero </a:t>
            </a:r>
            <a:endParaRPr lang="es-ES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Dra. Dª Carmen </a:t>
            </a:r>
            <a:r>
              <a:rPr lang="es-ES" sz="1050" dirty="0" err="1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Ferradans</a:t>
            </a:r>
            <a:r>
              <a:rPr lang="es-ES" sz="1050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50" dirty="0" err="1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Caramés</a:t>
            </a:r>
            <a:r>
              <a:rPr lang="es-ES" sz="1050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Dra. Dª Isabel </a:t>
            </a:r>
            <a:r>
              <a:rPr lang="es-ES" sz="1050" dirty="0" err="1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Ribes</a:t>
            </a:r>
            <a:r>
              <a:rPr lang="es-ES" sz="1050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Moreno</a:t>
            </a:r>
            <a:endParaRPr lang="es-ES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Dra. Dª Thais Guerrero Padrón</a:t>
            </a:r>
            <a:endParaRPr lang="es-ES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dirty="0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COMITÉ ORGANIZADOR</a:t>
            </a:r>
            <a:endParaRPr lang="es-ES" sz="1200" b="1" dirty="0" smtClean="0">
              <a:solidFill>
                <a:srgbClr val="2F5496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 D. Alberto Ayala Sánchez</a:t>
            </a:r>
            <a:endParaRPr lang="es-ES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Juan Roldán </a:t>
            </a:r>
            <a:r>
              <a:rPr lang="es-ES" sz="1050" dirty="0" err="1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Conesa</a:t>
            </a:r>
            <a:endParaRPr lang="es-ES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Dª Dulce </a:t>
            </a:r>
            <a:r>
              <a:rPr lang="es-ES" sz="1050" dirty="0" err="1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Eliche</a:t>
            </a:r>
            <a:r>
              <a:rPr lang="es-ES" sz="1050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Moral</a:t>
            </a:r>
            <a:endParaRPr lang="es-ES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Jaime Román Lemos</a:t>
            </a:r>
            <a:endParaRPr lang="es-ES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dirty="0" smtClean="0">
                <a:solidFill>
                  <a:schemeClr val="accent2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ENVÍO DE COMUNICACIONES</a:t>
            </a:r>
            <a:r>
              <a:rPr lang="es-ES" sz="1200" b="1" dirty="0" smtClean="0">
                <a:solidFill>
                  <a:srgbClr val="2F549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dirty="0" smtClean="0">
                <a:solidFill>
                  <a:srgbClr val="2F549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hasta 7 de julio, a </a:t>
            </a:r>
            <a:r>
              <a:rPr lang="es-ES" sz="1200" b="1" dirty="0" smtClean="0">
                <a:solidFill>
                  <a:schemeClr val="accent2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alberto.ayala@uca.es</a:t>
            </a:r>
            <a:r>
              <a:rPr lang="es-ES" sz="1200" b="1" dirty="0" smtClean="0">
                <a:solidFill>
                  <a:srgbClr val="2F549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INSCRIPCIÓN GRATUITA</a:t>
            </a:r>
            <a:r>
              <a:rPr lang="es-ES" sz="1200" dirty="0" smtClean="0">
                <a:solidFill>
                  <a:srgbClr val="ED7D3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dirty="0" smtClean="0">
                <a:solidFill>
                  <a:schemeClr val="accent5">
                    <a:lumMod val="7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ES" sz="1050" dirty="0" smtClean="0">
                <a:solidFill>
                  <a:schemeClr val="accent5">
                    <a:lumMod val="75000"/>
                  </a:schemeClr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s-ES" sz="1050" dirty="0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viar email a</a:t>
            </a:r>
            <a:r>
              <a:rPr lang="es-ES" sz="1050" b="1" dirty="0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050" b="1" dirty="0" smtClean="0">
                <a:solidFill>
                  <a:srgbClr val="ED7D3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juanmaria.roldan@uca.es </a:t>
            </a:r>
            <a:r>
              <a:rPr lang="es-ES" sz="1050" dirty="0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los siguientes datos:</a:t>
            </a:r>
            <a:endParaRPr lang="es-ES" sz="1050" dirty="0" smtClean="0">
              <a:solidFill>
                <a:srgbClr val="2F5496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 dirty="0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Nombre, DNI, institución, profesión (en su caso).</a:t>
            </a:r>
            <a:endParaRPr lang="es-ES" sz="1050" dirty="0" smtClean="0">
              <a:solidFill>
                <a:srgbClr val="2F5496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 dirty="0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Se entregará certificado de asistencia.</a:t>
            </a:r>
            <a:endParaRPr lang="es-ES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sz="half" idx="2"/>
          </p:nvPr>
        </p:nvSpPr>
        <p:spPr>
          <a:xfrm>
            <a:off x="6172200" y="474133"/>
            <a:ext cx="5181600" cy="626004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Aft>
                <a:spcPts val="0"/>
              </a:spcAft>
              <a:buNone/>
            </a:pPr>
            <a:endParaRPr lang="es-ES" sz="2400" b="1" dirty="0" smtClean="0">
              <a:solidFill>
                <a:srgbClr val="2F5496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Aft>
                <a:spcPts val="0"/>
              </a:spcAft>
              <a:buNone/>
            </a:pPr>
            <a:endParaRPr lang="es-ES" sz="2400" b="1" dirty="0">
              <a:solidFill>
                <a:srgbClr val="2F5496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es-ES" sz="2400" b="1" dirty="0" smtClean="0">
                <a:solidFill>
                  <a:srgbClr val="2F549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CONGRESO </a:t>
            </a:r>
            <a:r>
              <a:rPr lang="es-ES" sz="2400" b="1" dirty="0">
                <a:solidFill>
                  <a:srgbClr val="2F549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DERECHO DEL TRABAJO Y SEGURIDAD </a:t>
            </a:r>
            <a:r>
              <a:rPr lang="es-ES" sz="2400" b="1" dirty="0" smtClean="0">
                <a:solidFill>
                  <a:srgbClr val="2F549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</a:t>
            </a:r>
            <a:r>
              <a:rPr lang="es-ES" sz="2400" b="1" i="1" dirty="0">
                <a:solidFill>
                  <a:srgbClr val="2F549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ASPECTOS CRÍTICOS DE SU REGULACIÓN</a:t>
            </a:r>
            <a:endParaRPr lang="es-ES" sz="24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s-ES" sz="2000" b="1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FACULTAD DE CIENCIAS DEL TRABAJO</a:t>
            </a:r>
            <a:endParaRPr lang="es-E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Salón de </a:t>
            </a:r>
            <a:r>
              <a:rPr lang="es-ES" sz="2000" b="1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Grados</a:t>
            </a:r>
            <a:endParaRPr lang="es-ES" sz="2000" b="1" dirty="0" smtClean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HASTA COMPLETAR AFORO</a:t>
            </a:r>
            <a:endParaRPr lang="es-ES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s-ES" sz="1400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C/ Enrique Villegas Vélez, 1, Cádiz</a:t>
            </a:r>
            <a:endParaRPr lang="es-E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s-ES" sz="2000" b="1" dirty="0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10-11 de JULIO de 2023</a:t>
            </a:r>
            <a:endParaRPr lang="es-ES" sz="2000" b="1" dirty="0" smtClean="0">
              <a:solidFill>
                <a:srgbClr val="2F5496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s-ES" sz="1400" b="1" dirty="0" smtClean="0">
                <a:solidFill>
                  <a:srgbClr val="2F549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s-ES" sz="1400" b="1" dirty="0" smtClean="0">
              <a:solidFill>
                <a:srgbClr val="2F5496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dirty="0" smtClean="0">
                <a:solidFill>
                  <a:srgbClr val="2F5496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Sobre el mar luminoso y sonriente,</a:t>
            </a:r>
            <a:endParaRPr lang="es-ES" sz="1100" dirty="0" smtClean="0">
              <a:solidFill>
                <a:srgbClr val="2F5496"/>
              </a:solidFill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dirty="0" smtClean="0">
                <a:solidFill>
                  <a:srgbClr val="2F5496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Tu volumen preciso y encalado:</a:t>
            </a:r>
            <a:endParaRPr lang="es-ES" sz="1100" dirty="0" smtClean="0">
              <a:solidFill>
                <a:srgbClr val="2F5496"/>
              </a:solidFill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dirty="0" smtClean="0">
                <a:solidFill>
                  <a:srgbClr val="2F5496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Sin oscuras leyendas del pasado.</a:t>
            </a:r>
            <a:endParaRPr lang="es-ES" sz="1100" dirty="0" smtClean="0">
              <a:solidFill>
                <a:srgbClr val="2F5496"/>
              </a:solidFill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dirty="0" smtClean="0">
                <a:solidFill>
                  <a:srgbClr val="2F5496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¡Todo, como la luz, puro y presente!</a:t>
            </a:r>
            <a:endParaRPr lang="es-ES" sz="1100" dirty="0" smtClean="0">
              <a:solidFill>
                <a:srgbClr val="2F5496"/>
              </a:solidFill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i="1" dirty="0" smtClean="0">
                <a:solidFill>
                  <a:srgbClr val="2F549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Cádiz desde la Bahía</a:t>
            </a:r>
            <a:r>
              <a:rPr lang="es-ES" sz="1100" dirty="0" smtClean="0">
                <a:solidFill>
                  <a:srgbClr val="2F549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J.M. </a:t>
            </a:r>
            <a:r>
              <a:rPr lang="es-ES" sz="1100" dirty="0" err="1" smtClean="0">
                <a:solidFill>
                  <a:srgbClr val="2F549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Pemán</a:t>
            </a:r>
            <a:endParaRPr lang="es-ES" sz="1100" dirty="0" smtClean="0">
              <a:solidFill>
                <a:srgbClr val="2F5496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1400" b="1" dirty="0">
              <a:solidFill>
                <a:srgbClr val="2F5496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s-ES" sz="1400" b="1" dirty="0" smtClean="0">
              <a:solidFill>
                <a:srgbClr val="2F5496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s-ES" sz="3600" b="1" dirty="0">
              <a:solidFill>
                <a:srgbClr val="2F5496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s-ES" sz="3600" b="1" dirty="0" smtClean="0">
              <a:solidFill>
                <a:srgbClr val="2F5496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s-ES" sz="3600" b="1" dirty="0">
              <a:solidFill>
                <a:srgbClr val="2F5496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s-ES" sz="3600" b="1" dirty="0" smtClean="0">
              <a:solidFill>
                <a:srgbClr val="2F5496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s-ES" sz="3600" b="1" dirty="0">
              <a:solidFill>
                <a:srgbClr val="2F5496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s-ES" sz="3600" b="1" dirty="0" smtClean="0">
              <a:solidFill>
                <a:srgbClr val="2F5496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s-ES" sz="3600" b="1" dirty="0">
              <a:solidFill>
                <a:srgbClr val="2F5496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s-ES" sz="3600" b="1" dirty="0" smtClean="0">
              <a:solidFill>
                <a:srgbClr val="2F5496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s-ES" sz="3600" b="1" dirty="0">
              <a:solidFill>
                <a:srgbClr val="2F5496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s-ES" sz="3600" b="1" dirty="0" smtClean="0">
              <a:solidFill>
                <a:srgbClr val="2F5496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s-ES" sz="3600" b="1" dirty="0" smtClean="0">
              <a:solidFill>
                <a:srgbClr val="2F5496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s-ES" sz="3600" b="1" dirty="0">
              <a:solidFill>
                <a:srgbClr val="2F5496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s-ES" sz="3600" b="1" dirty="0" smtClean="0">
              <a:solidFill>
                <a:srgbClr val="2F5496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s-ES" sz="3600" b="1" dirty="0">
              <a:solidFill>
                <a:srgbClr val="2F5496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s-ES" sz="3600" b="1" dirty="0" smtClean="0">
              <a:solidFill>
                <a:srgbClr val="2F5496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s-ES" sz="3600" b="1" dirty="0">
              <a:solidFill>
                <a:srgbClr val="2F5496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es-ES" sz="3600" b="1" dirty="0" smtClean="0">
              <a:solidFill>
                <a:srgbClr val="2F5496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es-ES" sz="2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5943" y="474133"/>
            <a:ext cx="1926771" cy="853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17241" y="410844"/>
            <a:ext cx="5702559" cy="619522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1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Lunes 10 de julio </a:t>
            </a:r>
            <a:endParaRPr lang="es-ES" sz="11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1200" dirty="0" smtClean="0">
              <a:solidFill>
                <a:srgbClr val="2F5496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dirty="0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16:00 h.</a:t>
            </a:r>
            <a:r>
              <a:rPr lang="es-ES" sz="1300" b="1" dirty="0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Inauguración</a:t>
            </a:r>
            <a:endParaRPr lang="es-ES" sz="13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Sra. </a:t>
            </a:r>
            <a:r>
              <a:rPr lang="es-ES" sz="13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Consejera </a:t>
            </a:r>
            <a:r>
              <a:rPr lang="es-ES" sz="13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Empleo, Empresa y Trabajo Autónomo, Dª Rocío Blanco Eguren</a:t>
            </a:r>
            <a:endParaRPr lang="es-ES" sz="1300" dirty="0" smtClean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Sra. Vicerrectora de Política Educativa de la UCA, Dª Eva Garrido Pérez</a:t>
            </a:r>
            <a:endParaRPr lang="es-ES" sz="13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Sr. Decano de la Facultad de Ciencias del Trabajo, D. Ignacio de Cuevillas </a:t>
            </a:r>
            <a:r>
              <a:rPr lang="es-ES" sz="1300" dirty="0" err="1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Matozzi</a:t>
            </a:r>
            <a:endParaRPr lang="es-ES" sz="13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Sra. Vicedecana Ord. Académica, Dª Thais Guerrero Padrón</a:t>
            </a:r>
            <a:endParaRPr lang="es-ES" sz="1300" dirty="0" smtClean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b="1" dirty="0" smtClean="0">
                <a:solidFill>
                  <a:srgbClr val="ED7D3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1400" b="1" dirty="0" smtClean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PRIMERA MESA</a:t>
            </a:r>
            <a:endParaRPr lang="es-E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1200" dirty="0" smtClean="0">
              <a:solidFill>
                <a:srgbClr val="2F5496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dirty="0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Modera D. Alberto Ayala Sánchez, </a:t>
            </a:r>
            <a:r>
              <a:rPr lang="es-ES" sz="1300" dirty="0">
                <a:solidFill>
                  <a:srgbClr val="2F549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Ayudante Dr. DTSS</a:t>
            </a:r>
            <a:r>
              <a:rPr lang="es-ES" sz="1300" dirty="0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UCA</a:t>
            </a:r>
            <a:endParaRPr lang="es-ES" sz="13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1" dirty="0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Ponencias:</a:t>
            </a:r>
            <a:endParaRPr lang="es-ES" sz="13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dirty="0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16:15 h. Ilma. </a:t>
            </a:r>
            <a:r>
              <a:rPr lang="es-ES" sz="1300" dirty="0" err="1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Sra</a:t>
            </a:r>
            <a:r>
              <a:rPr lang="es-ES" sz="1300" dirty="0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Dª Carmen Pérez </a:t>
            </a:r>
            <a:r>
              <a:rPr lang="es-ES" sz="1300" dirty="0" err="1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Sibón</a:t>
            </a:r>
            <a:r>
              <a:rPr lang="es-ES" sz="1300" dirty="0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(Magistrada TSJ social, Sevilla)</a:t>
            </a:r>
            <a:endParaRPr lang="es-ES" sz="13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098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i="1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intervención de terceros en el accidente de trabajo. Solidaridad en el recargo</a:t>
            </a:r>
            <a:endParaRPr lang="es-ES" sz="13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dirty="0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16:45 h. Prof. D. Antonio Álvarez del </a:t>
            </a:r>
            <a:r>
              <a:rPr lang="es-ES" sz="1300" dirty="0" err="1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Cuvillo</a:t>
            </a:r>
            <a:r>
              <a:rPr lang="es-ES" sz="1300" dirty="0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(Prof. Titular DTSS, UCA)</a:t>
            </a:r>
            <a:endParaRPr lang="es-ES" sz="13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i="1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controvertida calificación del despido por enfermedad tras la Ley 15/2022</a:t>
            </a:r>
            <a:endParaRPr lang="es-ES" sz="13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dirty="0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17:15 h. Prof. Dª Eva Garrido Pérez (Catedrática de DTSS, UCA)</a:t>
            </a:r>
            <a:endParaRPr lang="es-ES" sz="13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dirty="0">
                <a:solidFill>
                  <a:srgbClr val="2F549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300" dirty="0" smtClean="0">
                <a:solidFill>
                  <a:srgbClr val="2F549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s-ES" sz="1300" i="1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Novedades y alcance de la ley de Empleo</a:t>
            </a:r>
            <a:endParaRPr lang="es-ES" sz="13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dirty="0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17:45 h. Excmo. Sr. D. José Blas Fernández Sánchez </a:t>
            </a:r>
            <a:r>
              <a:rPr lang="es-ES" sz="1300" dirty="0">
                <a:solidFill>
                  <a:srgbClr val="2F549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sz="1300" dirty="0" smtClean="0">
                <a:solidFill>
                  <a:srgbClr val="2F549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Presidente Excmo</a:t>
            </a:r>
            <a:r>
              <a:rPr lang="es-ES" sz="1300" dirty="0">
                <a:solidFill>
                  <a:srgbClr val="2F549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Consejo Andaluz de Colegios Oficiales de Graduados </a:t>
            </a:r>
            <a:r>
              <a:rPr lang="es-ES" sz="1300" dirty="0" smtClean="0">
                <a:solidFill>
                  <a:srgbClr val="2F549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Sociales y Presidente </a:t>
            </a:r>
            <a:r>
              <a:rPr lang="es-ES" sz="1300" dirty="0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Excmo. Colegio Oficial de Graduados Sociales de Cádiz-Ceuta)</a:t>
            </a:r>
            <a:endParaRPr lang="es-ES" sz="13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i="1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influencia de la reforma laboral en las PYMES</a:t>
            </a:r>
            <a:endParaRPr lang="es-ES" sz="13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dirty="0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18:15 h. DEBATE</a:t>
            </a:r>
            <a:endParaRPr lang="es-ES" sz="13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dirty="0" smtClean="0">
                <a:solidFill>
                  <a:srgbClr val="ED7D3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SEGUNDA MESA</a:t>
            </a:r>
            <a:endParaRPr lang="es-E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1200" dirty="0" smtClean="0">
              <a:solidFill>
                <a:srgbClr val="2F5496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dirty="0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Modera Dª Cristina Aguilar </a:t>
            </a:r>
            <a:r>
              <a:rPr lang="es-ES" sz="1300" dirty="0" err="1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Gonzálvez</a:t>
            </a:r>
            <a:r>
              <a:rPr lang="es-ES" sz="1300" dirty="0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Prof. Titular DTSS, UCA</a:t>
            </a:r>
            <a:endParaRPr lang="es-ES" sz="13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b="1" dirty="0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Ponencias:</a:t>
            </a:r>
            <a:endParaRPr lang="es-ES" sz="13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dirty="0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18:30 h. Sra. Dª Ana </a:t>
            </a:r>
            <a:r>
              <a:rPr lang="es-ES" sz="1300" dirty="0" err="1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Gross</a:t>
            </a:r>
            <a:r>
              <a:rPr lang="es-ES" sz="1300" dirty="0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300" dirty="0" err="1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Iribas</a:t>
            </a:r>
            <a:r>
              <a:rPr lang="es-ES" sz="1300" dirty="0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(ITSS Cádiz) </a:t>
            </a:r>
            <a:endParaRPr lang="es-ES" sz="13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098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i="1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Aspectos fundamentales de la regulación normativa del trabajo a distancia y sus puntos críticos</a:t>
            </a:r>
            <a:endParaRPr lang="es-ES" sz="13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dirty="0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19:00 h. Prof. Dª Francisca Fuentes Rodríguez (Prof. Titular DTSS, UCA)</a:t>
            </a:r>
            <a:endParaRPr lang="es-ES" sz="13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098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i="1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Directiva sobre transparencia retributiva y su encaje en el ordenamiento español</a:t>
            </a:r>
            <a:endParaRPr lang="es-ES" sz="13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dirty="0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19:30 h. Prof. D. Francisco Vigo </a:t>
            </a:r>
            <a:r>
              <a:rPr lang="es-ES" sz="1300" dirty="0" err="1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Serralvo</a:t>
            </a:r>
            <a:r>
              <a:rPr lang="es-ES" sz="1300" dirty="0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(Prof. Ayudante Dr. DTSS, U. Málaga)</a:t>
            </a:r>
            <a:endParaRPr lang="es-ES" sz="13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098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i="1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devaluación de la lógica </a:t>
            </a:r>
            <a:r>
              <a:rPr lang="es-ES" sz="1300" i="1" dirty="0" err="1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workfare</a:t>
            </a:r>
            <a:r>
              <a:rPr lang="es-ES" sz="1300" i="1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través del nuevo acuerdo de actividad de la Ley 3/2023 de Empleo</a:t>
            </a:r>
            <a:endParaRPr lang="es-ES" sz="13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 dirty="0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h. DEBATE</a:t>
            </a:r>
            <a:endParaRPr lang="es-ES" sz="13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199" y="365125"/>
            <a:ext cx="5702559" cy="6362246"/>
          </a:xfrm>
        </p:spPr>
        <p:txBody>
          <a:bodyPr>
            <a:normAutofit fontScale="77500" lnSpcReduction="20000"/>
          </a:bodyPr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endParaRPr lang="es-ES" sz="1800" b="1" dirty="0" smtClean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s-ES" sz="1800" b="1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Martes 11 </a:t>
            </a:r>
            <a:r>
              <a:rPr lang="es-ES" sz="1800" b="1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julio </a:t>
            </a:r>
            <a:endParaRPr lang="es-ES" sz="1100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endParaRPr lang="es-ES" sz="1400" b="1" dirty="0" smtClean="0">
              <a:solidFill>
                <a:srgbClr val="ED7D31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endParaRPr lang="es-ES" sz="1400" b="1" dirty="0" smtClean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s-ES" sz="1400" b="1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TERCERA </a:t>
            </a:r>
            <a:r>
              <a:rPr lang="es-ES" sz="1400" b="1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MESA</a:t>
            </a:r>
            <a:endParaRPr lang="es-ES" sz="11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endParaRPr lang="es-ES" sz="1200" dirty="0" smtClean="0">
              <a:solidFill>
                <a:srgbClr val="2F5496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1300" dirty="0" smtClean="0">
                <a:solidFill>
                  <a:srgbClr val="2F549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Modera Dª. </a:t>
            </a:r>
            <a:r>
              <a:rPr lang="es-ES" sz="1300" dirty="0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Thais Guerrero Padrón, </a:t>
            </a:r>
            <a:r>
              <a:rPr lang="es-ES" sz="1300" dirty="0">
                <a:solidFill>
                  <a:srgbClr val="2F549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</a:t>
            </a:r>
            <a:r>
              <a:rPr lang="es-ES" sz="1300" dirty="0" err="1">
                <a:solidFill>
                  <a:srgbClr val="2F549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</a:t>
            </a:r>
            <a:r>
              <a:rPr lang="es-ES" sz="1300" smtClean="0">
                <a:solidFill>
                  <a:srgbClr val="2F549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Dr</a:t>
            </a:r>
            <a:r>
              <a:rPr lang="es-ES" sz="1300" dirty="0">
                <a:solidFill>
                  <a:srgbClr val="2F549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DTSS, UCA</a:t>
            </a:r>
            <a:endParaRPr lang="es-ES" sz="13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1300" b="1" dirty="0" smtClean="0">
                <a:solidFill>
                  <a:srgbClr val="2F549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Ponencias</a:t>
            </a:r>
            <a:r>
              <a:rPr lang="es-ES" sz="1300" b="1" dirty="0">
                <a:solidFill>
                  <a:srgbClr val="2F549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s-ES" sz="13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1300" dirty="0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9:00 h. </a:t>
            </a:r>
            <a:r>
              <a:rPr lang="es-ES" sz="1300" dirty="0" smtClean="0">
                <a:solidFill>
                  <a:srgbClr val="2F549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Sra. Dª. </a:t>
            </a:r>
            <a:r>
              <a:rPr lang="es-ES" sz="1300" dirty="0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Alexandra Díaz Mordillo (Cuerpo Superior de Técnicos de la Administración de Seguridad Social, Cáceres)</a:t>
            </a:r>
            <a:endParaRPr lang="es-ES" sz="13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098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1300" i="1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 especial del hogar: ¿Se ha conseguido la plena equiparación con el resto de los trabajadores del Régimen </a:t>
            </a:r>
            <a:r>
              <a:rPr lang="es-ES" sz="1300" i="1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s-ES" sz="1300" i="1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eneral?</a:t>
            </a:r>
            <a:endParaRPr lang="es-ES" sz="13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1300" dirty="0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9:30 h. Prof. Dª María Salas Porras (Prof. Titular DTSS, UMA)</a:t>
            </a:r>
            <a:r>
              <a:rPr lang="es-ES" sz="1300" dirty="0" smtClean="0">
                <a:solidFill>
                  <a:srgbClr val="FF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3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098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1300" i="1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Fondo de apoyo a los contratos por diferencias de carbono: líneas maestras del proyecto piloto</a:t>
            </a:r>
            <a:endParaRPr lang="es-ES" sz="13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1300" dirty="0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10:00 h. Prof. Dª Teresa Velasco Portero (Prof. Titular DTSS, U. Loyola)</a:t>
            </a:r>
            <a:endParaRPr lang="es-ES" sz="13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1300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s-ES" sz="1300" i="1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Adaptación de las empresas a las novedades en materia de Planes de Igualdad</a:t>
            </a:r>
            <a:endParaRPr lang="es-ES" sz="1300" i="1" dirty="0">
              <a:solidFill>
                <a:srgbClr val="00000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1300" dirty="0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10:30 h. DEBATE</a:t>
            </a:r>
            <a:endParaRPr lang="es-ES" sz="13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1300" dirty="0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10:45 h. PAUSA CAFÉ</a:t>
            </a:r>
            <a:r>
              <a:rPr lang="es-ES" sz="1300" b="1" dirty="0">
                <a:solidFill>
                  <a:srgbClr val="ED7D31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3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endParaRPr lang="es-ES" sz="1400" b="1" dirty="0" smtClean="0">
              <a:solidFill>
                <a:srgbClr val="ED7D31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endParaRPr lang="es-ES" sz="1400" b="1" dirty="0" smtClean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s-ES" sz="1400" b="1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11:15 h. PRESENTACIÓN DE COMUNICACIONES</a:t>
            </a:r>
            <a:endParaRPr lang="es-ES" sz="1400" b="1" dirty="0" smtClean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1300" dirty="0">
                <a:solidFill>
                  <a:srgbClr val="2F549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Modera Prof. D. Alberto Ayala Sánchez</a:t>
            </a:r>
            <a:endParaRPr lang="es-ES" sz="13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endParaRPr lang="es-ES" sz="1300" b="1" dirty="0" smtClean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endParaRPr lang="es-ES" sz="1400" b="1" dirty="0" smtClean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s-ES" sz="1400" b="1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CUARTA </a:t>
            </a:r>
            <a:r>
              <a:rPr lang="es-ES" sz="1400" b="1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MESA</a:t>
            </a:r>
            <a:endParaRPr lang="es-ES" sz="11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endParaRPr lang="es-ES" sz="1200" dirty="0" smtClean="0">
              <a:solidFill>
                <a:srgbClr val="2F5496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1300" dirty="0" smtClean="0">
                <a:solidFill>
                  <a:srgbClr val="2F549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Modera Dª</a:t>
            </a:r>
            <a:r>
              <a:rPr lang="es-ES" sz="1300" dirty="0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Isabel </a:t>
            </a:r>
            <a:r>
              <a:rPr lang="es-ES" sz="1300" dirty="0" err="1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Ribes</a:t>
            </a:r>
            <a:r>
              <a:rPr lang="es-ES" sz="1300" dirty="0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Moreno, Prof. </a:t>
            </a:r>
            <a:r>
              <a:rPr lang="es-ES" sz="1300" dirty="0" err="1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</a:t>
            </a:r>
            <a:r>
              <a:rPr lang="es-ES" sz="1300" dirty="0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Dr. DTSS, UCA</a:t>
            </a:r>
            <a:endParaRPr lang="es-ES" sz="13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1300" b="1" dirty="0" smtClean="0">
                <a:solidFill>
                  <a:srgbClr val="2F549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Ponencias</a:t>
            </a:r>
            <a:r>
              <a:rPr lang="es-ES" sz="1300" b="1" dirty="0">
                <a:solidFill>
                  <a:srgbClr val="2F549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s-ES" sz="13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1300" dirty="0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11:45 h. Prof. Dª Cristina Sánchez-Rodas Navarro (Catedrática DTSS, U. Sevilla)</a:t>
            </a:r>
            <a:r>
              <a:rPr lang="es-ES" sz="1300" dirty="0" smtClean="0">
                <a:solidFill>
                  <a:srgbClr val="2F549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3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098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1300" i="1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cuestión prejudicial en el orden social: ¿Vía para "puentear" al Tribunal Constitucional y al legislador español?</a:t>
            </a:r>
            <a:endParaRPr lang="es-ES" sz="1300" i="1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1300" dirty="0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12:15 h. Prof. Dª María Teresa </a:t>
            </a:r>
            <a:r>
              <a:rPr lang="es-ES" sz="1300" dirty="0" err="1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Igartua</a:t>
            </a:r>
            <a:r>
              <a:rPr lang="es-ES" sz="1300" dirty="0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(Catedrática DTSS, U. Sevilla)</a:t>
            </a:r>
            <a:endParaRPr lang="es-ES" sz="13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098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1300" i="1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Desconexión digital: prevención y gestión de la fatiga informática</a:t>
            </a:r>
            <a:endParaRPr lang="es-ES" sz="1300" i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1300" dirty="0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12:45 h. Prof. Dª Macarena Sierra Benítez (Prof. Titular DTSS, U. Sevilla</a:t>
            </a:r>
            <a:r>
              <a:rPr lang="es-ES" sz="1300" dirty="0" smtClean="0">
                <a:solidFill>
                  <a:srgbClr val="2F549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ES" sz="13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098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1300" i="1" dirty="0" smtClean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Nómadas digitales y protección social</a:t>
            </a:r>
            <a:endParaRPr lang="es-ES" sz="1300" i="1" dirty="0" smtClean="0">
              <a:solidFill>
                <a:srgbClr val="00000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1300" dirty="0" smtClean="0">
                <a:solidFill>
                  <a:srgbClr val="2F549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13:15 </a:t>
            </a:r>
            <a:r>
              <a:rPr lang="es-ES" sz="1300" dirty="0">
                <a:solidFill>
                  <a:srgbClr val="2F549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h. Prof. Dª </a:t>
            </a:r>
            <a:r>
              <a:rPr lang="es-ES" sz="1300" dirty="0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Carmen Solís Prieto (Prof. </a:t>
            </a:r>
            <a:r>
              <a:rPr lang="es-ES" sz="1300" dirty="0" err="1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</a:t>
            </a:r>
            <a:r>
              <a:rPr lang="es-ES" sz="1300" dirty="0" smtClean="0">
                <a:solidFill>
                  <a:srgbClr val="2F5496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Dra. DTSS, U. Extremadura</a:t>
            </a:r>
            <a:r>
              <a:rPr lang="es-ES" sz="1300" dirty="0" smtClean="0">
                <a:solidFill>
                  <a:srgbClr val="2F549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ES" sz="13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098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1300" i="1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incierto alcance de las disposiciones en materia formativa ante las nuevas fórmulas de trabajo digitalizado</a:t>
            </a:r>
            <a:endParaRPr lang="es-ES" sz="1300" i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1300" dirty="0" smtClean="0">
                <a:solidFill>
                  <a:srgbClr val="2F549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13:45 </a:t>
            </a:r>
            <a:r>
              <a:rPr lang="es-ES" sz="1300" dirty="0">
                <a:solidFill>
                  <a:srgbClr val="2F549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h. </a:t>
            </a:r>
            <a:r>
              <a:rPr lang="es-ES" sz="1300" dirty="0" smtClean="0">
                <a:solidFill>
                  <a:srgbClr val="2F549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DEBATE</a:t>
            </a:r>
            <a:endParaRPr lang="es-ES" sz="1300" dirty="0" smtClean="0">
              <a:solidFill>
                <a:srgbClr val="2F5496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endParaRPr lang="es-ES" sz="1200" dirty="0" smtClean="0">
              <a:solidFill>
                <a:srgbClr val="2F5496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s-ES" sz="1400" b="1" dirty="0" smtClean="0">
                <a:solidFill>
                  <a:srgbClr val="2F549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CLAUSURA</a:t>
            </a:r>
            <a:endParaRPr lang="es-ES" sz="1400" b="1" dirty="0" smtClean="0">
              <a:solidFill>
                <a:srgbClr val="2F5496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524000" y="167951"/>
            <a:ext cx="9144000" cy="3342012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</a:pPr>
            <a:r>
              <a:rPr lang="es-ES" sz="4000" b="1" dirty="0">
                <a:solidFill>
                  <a:srgbClr val="2F549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CONGRESO DE DERECHO DEL TRABAJO Y SEGURIDAD SOCIAL </a:t>
            </a:r>
            <a:r>
              <a:rPr lang="es-ES" sz="4000" b="1" i="1" dirty="0">
                <a:solidFill>
                  <a:srgbClr val="2F549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ASPECTOS CRÍTICOS DE SU </a:t>
            </a:r>
            <a:r>
              <a:rPr lang="es-ES" sz="4000" b="1" i="1" dirty="0" smtClean="0">
                <a:solidFill>
                  <a:srgbClr val="2F5496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REGULACIÓN</a:t>
            </a:r>
            <a:endParaRPr lang="es-ES" sz="4000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1524000" y="3648269"/>
            <a:ext cx="9144000" cy="2855168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7000"/>
              </a:lnSpc>
            </a:pPr>
            <a:r>
              <a:rPr lang="es-ES" sz="3600" b="1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FACULTAD DE CIENCIAS DEL TRABAJO</a:t>
            </a:r>
            <a:endParaRPr lang="es-E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</a:pPr>
            <a:r>
              <a:rPr lang="es-ES" sz="2000" b="1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Salón de </a:t>
            </a:r>
            <a:r>
              <a:rPr lang="es-ES" sz="2000" b="1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Grados</a:t>
            </a:r>
            <a:endParaRPr lang="es-ES" sz="14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s-ES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s-ES" sz="4000" b="1" dirty="0" smtClean="0">
              <a:solidFill>
                <a:srgbClr val="2F54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s-ES" sz="4000" b="1" dirty="0" smtClean="0">
                <a:solidFill>
                  <a:srgbClr val="2F54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10-11 </a:t>
            </a:r>
            <a:r>
              <a:rPr lang="es-ES" sz="4000" b="1" dirty="0">
                <a:solidFill>
                  <a:srgbClr val="2F54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JULIO de 2023</a:t>
            </a:r>
            <a:endParaRPr lang="es-E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32748" y="4649096"/>
            <a:ext cx="1926503" cy="853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4562</Words>
  <Application>WPS Presentation</Application>
  <PresentationFormat>Panorámica</PresentationFormat>
  <Paragraphs>145</Paragraphs>
  <Slides>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4" baseType="lpstr">
      <vt:lpstr>Arial</vt:lpstr>
      <vt:lpstr>SimSun</vt:lpstr>
      <vt:lpstr>Wingdings</vt:lpstr>
      <vt:lpstr>Trebuchet MS</vt:lpstr>
      <vt:lpstr>Calibri</vt:lpstr>
      <vt:lpstr>Times New Roman</vt:lpstr>
      <vt:lpstr>Tempus Sans ITC</vt:lpstr>
      <vt:lpstr>Calibri Light</vt:lpstr>
      <vt:lpstr>Microsoft YaHei</vt:lpstr>
      <vt:lpstr>Arial Unicode MS</vt:lpstr>
      <vt:lpstr>Tema de Office</vt:lpstr>
      <vt:lpstr>PowerPoint 演示文稿</vt:lpstr>
      <vt:lpstr>PowerPoint 演示文稿</vt:lpstr>
      <vt:lpstr>CONGRESO DE DERECHO DEL TRABAJO Y SEGURIDAD SOCIAL ASPECTOS CRÍTICOS DE SU REGULACIÓN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Thais Guerrero</dc:creator>
  <cp:lastModifiedBy>Sonia Martínez </cp:lastModifiedBy>
  <cp:revision>26</cp:revision>
  <dcterms:created xsi:type="dcterms:W3CDTF">2023-06-06T15:54:00Z</dcterms:created>
  <dcterms:modified xsi:type="dcterms:W3CDTF">2023-07-07T11:20:49Z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1CAC9299A26E4371BC68042D925D594B</vt:lpwstr>
  </property>
  <property fmtid="{D5CDD505-2E9C-101B-9397-08002B2CF9AE}" pid="3" name="KSOProductBuildVer">
    <vt:lpwstr>3082-11.2.0.11537</vt:lpwstr>
  </property>
</Properties>
</file>