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1" r:id="rId3"/>
    <p:sldId id="292" r:id="rId4"/>
    <p:sldId id="293" r:id="rId5"/>
    <p:sldId id="294" r:id="rId6"/>
    <p:sldId id="295" r:id="rId7"/>
    <p:sldId id="296" r:id="rId8"/>
    <p:sldId id="279" r:id="rId9"/>
    <p:sldId id="280" r:id="rId10"/>
    <p:sldId id="281" r:id="rId11"/>
    <p:sldId id="282" r:id="rId12"/>
    <p:sldId id="283" r:id="rId13"/>
    <p:sldId id="284" r:id="rId14"/>
    <p:sldId id="285" r:id="rId15"/>
    <p:sldId id="286" r:id="rId16"/>
    <p:sldId id="273" r:id="rId17"/>
    <p:sldId id="274" r:id="rId18"/>
    <p:sldId id="275" r:id="rId19"/>
    <p:sldId id="276" r:id="rId20"/>
    <p:sldId id="277" r:id="rId21"/>
    <p:sldId id="278" r:id="rId22"/>
    <p:sldId id="297" r:id="rId23"/>
    <p:sldId id="287" r:id="rId24"/>
    <p:sldId id="288" r:id="rId25"/>
    <p:sldId id="289" r:id="rId26"/>
    <p:sldId id="290" r:id="rId27"/>
    <p:sldId id="272" r:id="rId28"/>
    <p:sldId id="298" r:id="rId29"/>
    <p:sldId id="299" r:id="rId30"/>
    <p:sldId id="300" r:id="rId31"/>
    <p:sldId id="301" r:id="rId32"/>
    <p:sldId id="261" r:id="rId33"/>
    <p:sldId id="262" r:id="rId34"/>
    <p:sldId id="263" r:id="rId35"/>
    <p:sldId id="264" r:id="rId36"/>
    <p:sldId id="265" r:id="rId37"/>
    <p:sldId id="266" r:id="rId38"/>
    <p:sldId id="268" r:id="rId39"/>
    <p:sldId id="267" r:id="rId40"/>
    <p:sldId id="269" r:id="rId41"/>
    <p:sldId id="270" r:id="rId42"/>
    <p:sldId id="271" r:id="rId43"/>
    <p:sldId id="256" r:id="rId44"/>
    <p:sldId id="303" r:id="rId45"/>
    <p:sldId id="304" r:id="rId46"/>
    <p:sldId id="305" r:id="rId47"/>
    <p:sldId id="306" r:id="rId48"/>
    <p:sldId id="302" r:id="rId49"/>
    <p:sldId id="260" r:id="rId50"/>
    <p:sldId id="257" r:id="rId51"/>
    <p:sldId id="258" r:id="rId52"/>
    <p:sldId id="259" r:id="rId5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988"/>
    <p:restoredTop sz="94654"/>
  </p:normalViewPr>
  <p:slideViewPr>
    <p:cSldViewPr snapToGrid="0">
      <p:cViewPr varScale="1">
        <p:scale>
          <a:sx n="58" d="100"/>
          <a:sy n="58" d="100"/>
        </p:scale>
        <p:origin x="232" y="1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6" Type="http://schemas.openxmlformats.org/officeDocument/2006/relationships/tableStyles" Target="tableStyles.xml"/><Relationship Id="rId55" Type="http://schemas.openxmlformats.org/officeDocument/2006/relationships/viewProps" Target="viewProps.xml"/><Relationship Id="rId54" Type="http://schemas.openxmlformats.org/officeDocument/2006/relationships/presProps" Target="presProps.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S"/>
          </a:p>
        </p:txBody>
      </p:sp>
      <p:sp>
        <p:nvSpPr>
          <p:cNvPr id="3" name="Subtítulo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
          </a:p>
        </p:txBody>
      </p:sp>
      <p:sp>
        <p:nvSpPr>
          <p:cNvPr id="4" name="Marcador de fecha 3"/>
          <p:cNvSpPr>
            <a:spLocks noGrp="1"/>
          </p:cNvSpPr>
          <p:nvPr>
            <p:ph type="dt" sz="half" idx="10"/>
          </p:nvPr>
        </p:nvSpPr>
        <p:spPr/>
        <p:txBody>
          <a:bodyPr/>
          <a:lstStyle/>
          <a:p>
            <a:fld id="{B500D28E-BBE9-034B-AED5-C4FD111FF63C}"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
          </a:p>
        </p:txBody>
      </p:sp>
      <p:sp>
        <p:nvSpPr>
          <p:cNvPr id="3" name="Marcador de texto vertical 2"/>
          <p:cNvSpPr>
            <a:spLocks noGrp="1"/>
          </p:cNvSpPr>
          <p:nvPr>
            <p:ph type="body" orient="vert" idx="1" hasCustomPrompt="1"/>
          </p:nvPr>
        </p:nvSpPr>
        <p:spPr/>
        <p:txBody>
          <a:bodyPr vert="eaVert"/>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fecha 3"/>
          <p:cNvSpPr>
            <a:spLocks noGrp="1"/>
          </p:cNvSpPr>
          <p:nvPr>
            <p:ph type="dt" sz="half" idx="10"/>
          </p:nvPr>
        </p:nvSpPr>
        <p:spPr/>
        <p:txBody>
          <a:bodyPr/>
          <a:lstStyle/>
          <a:p>
            <a:fld id="{B500D28E-BBE9-034B-AED5-C4FD111FF63C}"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S"/>
          </a:p>
        </p:txBody>
      </p:sp>
      <p:sp>
        <p:nvSpPr>
          <p:cNvPr id="3" name="Marcador de texto vertical 2"/>
          <p:cNvSpPr>
            <a:spLocks noGrp="1"/>
          </p:cNvSpPr>
          <p:nvPr>
            <p:ph type="body" orient="vert" idx="1" hasCustomPrompt="1"/>
          </p:nvPr>
        </p:nvSpPr>
        <p:spPr>
          <a:xfrm>
            <a:off x="838200" y="365125"/>
            <a:ext cx="7734300" cy="5811838"/>
          </a:xfrm>
        </p:spPr>
        <p:txBody>
          <a:bodyPr vert="eaVert"/>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fecha 3"/>
          <p:cNvSpPr>
            <a:spLocks noGrp="1"/>
          </p:cNvSpPr>
          <p:nvPr>
            <p:ph type="dt" sz="half" idx="10"/>
          </p:nvPr>
        </p:nvSpPr>
        <p:spPr/>
        <p:txBody>
          <a:bodyPr/>
          <a:lstStyle/>
          <a:p>
            <a:fld id="{B500D28E-BBE9-034B-AED5-C4FD111FF63C}"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
          </a:p>
        </p:txBody>
      </p:sp>
      <p:sp>
        <p:nvSpPr>
          <p:cNvPr id="3" name="Marcador de contenido 2"/>
          <p:cNvSpPr>
            <a:spLocks noGrp="1"/>
          </p:cNvSpPr>
          <p:nvPr>
            <p:ph idx="1" hasCustomPrompt="1"/>
          </p:nvPr>
        </p:nvSpPr>
        <p:spPr/>
        <p:txBody>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fecha 3"/>
          <p:cNvSpPr>
            <a:spLocks noGrp="1"/>
          </p:cNvSpPr>
          <p:nvPr>
            <p:ph type="dt" sz="half" idx="10"/>
          </p:nvPr>
        </p:nvSpPr>
        <p:spPr/>
        <p:txBody>
          <a:bodyPr/>
          <a:lstStyle/>
          <a:p>
            <a:fld id="{B500D28E-BBE9-034B-AED5-C4FD111FF63C}"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S"/>
          </a:p>
        </p:txBody>
      </p:sp>
      <p:sp>
        <p:nvSpPr>
          <p:cNvPr id="3" name="Marcador de texto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endParaRPr lang="es-ES"/>
          </a:p>
        </p:txBody>
      </p:sp>
      <p:sp>
        <p:nvSpPr>
          <p:cNvPr id="4" name="Marcador de fecha 3"/>
          <p:cNvSpPr>
            <a:spLocks noGrp="1"/>
          </p:cNvSpPr>
          <p:nvPr>
            <p:ph type="dt" sz="half" idx="10"/>
          </p:nvPr>
        </p:nvSpPr>
        <p:spPr/>
        <p:txBody>
          <a:bodyPr/>
          <a:lstStyle/>
          <a:p>
            <a:fld id="{B500D28E-BBE9-034B-AED5-C4FD111FF63C}"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
          </a:p>
        </p:txBody>
      </p:sp>
      <p:sp>
        <p:nvSpPr>
          <p:cNvPr id="3" name="Marcador de contenido 2"/>
          <p:cNvSpPr>
            <a:spLocks noGrp="1"/>
          </p:cNvSpPr>
          <p:nvPr>
            <p:ph sz="half" idx="1" hasCustomPrompt="1"/>
          </p:nvPr>
        </p:nvSpPr>
        <p:spPr>
          <a:xfrm>
            <a:off x="838200" y="1825625"/>
            <a:ext cx="5181600" cy="4351338"/>
          </a:xfrm>
        </p:spPr>
        <p:txBody>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contenido 3"/>
          <p:cNvSpPr>
            <a:spLocks noGrp="1"/>
          </p:cNvSpPr>
          <p:nvPr>
            <p:ph sz="half" idx="2" hasCustomPrompt="1"/>
          </p:nvPr>
        </p:nvSpPr>
        <p:spPr>
          <a:xfrm>
            <a:off x="6172200" y="1825625"/>
            <a:ext cx="5181600" cy="4351338"/>
          </a:xfrm>
        </p:spPr>
        <p:txBody>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5" name="Marcador de fecha 4"/>
          <p:cNvSpPr>
            <a:spLocks noGrp="1"/>
          </p:cNvSpPr>
          <p:nvPr>
            <p:ph type="dt" sz="half" idx="10"/>
          </p:nvPr>
        </p:nvSpPr>
        <p:spPr/>
        <p:txBody>
          <a:bodyPr/>
          <a:lstStyle/>
          <a:p>
            <a:fld id="{B500D28E-BBE9-034B-AED5-C4FD111FF63C}"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ES"/>
          </a:p>
        </p:txBody>
      </p:sp>
      <p:sp>
        <p:nvSpPr>
          <p:cNvPr id="3" name="Marcador de texto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endParaRPr lang="es-ES"/>
          </a:p>
        </p:txBody>
      </p:sp>
      <p:sp>
        <p:nvSpPr>
          <p:cNvPr id="4" name="Marcador de contenido 3"/>
          <p:cNvSpPr>
            <a:spLocks noGrp="1"/>
          </p:cNvSpPr>
          <p:nvPr>
            <p:ph sz="half" idx="2" hasCustomPrompt="1"/>
          </p:nvPr>
        </p:nvSpPr>
        <p:spPr>
          <a:xfrm>
            <a:off x="839788" y="2505075"/>
            <a:ext cx="5157787" cy="3684588"/>
          </a:xfrm>
        </p:spPr>
        <p:txBody>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5" name="Marcador de texto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endParaRPr lang="es-ES"/>
          </a:p>
        </p:txBody>
      </p:sp>
      <p:sp>
        <p:nvSpPr>
          <p:cNvPr id="6" name="Marcador de contenido 5"/>
          <p:cNvSpPr>
            <a:spLocks noGrp="1"/>
          </p:cNvSpPr>
          <p:nvPr>
            <p:ph sz="quarter" idx="4" hasCustomPrompt="1"/>
          </p:nvPr>
        </p:nvSpPr>
        <p:spPr>
          <a:xfrm>
            <a:off x="6172200" y="2505075"/>
            <a:ext cx="5183188" cy="3684588"/>
          </a:xfrm>
        </p:spPr>
        <p:txBody>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7" name="Marcador de fecha 6"/>
          <p:cNvSpPr>
            <a:spLocks noGrp="1"/>
          </p:cNvSpPr>
          <p:nvPr>
            <p:ph type="dt" sz="half" idx="10"/>
          </p:nvPr>
        </p:nvSpPr>
        <p:spPr/>
        <p:txBody>
          <a:bodyPr/>
          <a:lstStyle/>
          <a:p>
            <a:fld id="{B500D28E-BBE9-034B-AED5-C4FD111FF63C}" type="datetimeFigureOut">
              <a:rPr lang="es-ES" smtClean="0"/>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S"/>
          </a:p>
        </p:txBody>
      </p:sp>
      <p:sp>
        <p:nvSpPr>
          <p:cNvPr id="3" name="Marcador de fecha 2"/>
          <p:cNvSpPr>
            <a:spLocks noGrp="1"/>
          </p:cNvSpPr>
          <p:nvPr>
            <p:ph type="dt" sz="half" idx="10"/>
          </p:nvPr>
        </p:nvSpPr>
        <p:spPr/>
        <p:txBody>
          <a:bodyPr/>
          <a:lstStyle/>
          <a:p>
            <a:fld id="{B500D28E-BBE9-034B-AED5-C4FD111FF63C}" type="datetimeFigureOut">
              <a:rPr lang="es-ES" smtClean="0"/>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500D28E-BBE9-034B-AED5-C4FD111FF63C}" type="datetimeFigureOut">
              <a:rPr lang="es-ES" smtClean="0"/>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
          </a:p>
        </p:txBody>
      </p:sp>
      <p:sp>
        <p:nvSpPr>
          <p:cNvPr id="3" name="Marcador de contenido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endParaRPr lang="es-ES"/>
          </a:p>
        </p:txBody>
      </p:sp>
      <p:sp>
        <p:nvSpPr>
          <p:cNvPr id="5" name="Marcador de fecha 4"/>
          <p:cNvSpPr>
            <a:spLocks noGrp="1"/>
          </p:cNvSpPr>
          <p:nvPr>
            <p:ph type="dt" sz="half" idx="10"/>
          </p:nvPr>
        </p:nvSpPr>
        <p:spPr/>
        <p:txBody>
          <a:bodyPr/>
          <a:lstStyle/>
          <a:p>
            <a:fld id="{B500D28E-BBE9-034B-AED5-C4FD111FF63C}"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endParaRPr lang="es-ES"/>
          </a:p>
        </p:txBody>
      </p:sp>
      <p:sp>
        <p:nvSpPr>
          <p:cNvPr id="5" name="Marcador de fecha 4"/>
          <p:cNvSpPr>
            <a:spLocks noGrp="1"/>
          </p:cNvSpPr>
          <p:nvPr>
            <p:ph type="dt" sz="half" idx="10"/>
          </p:nvPr>
        </p:nvSpPr>
        <p:spPr/>
        <p:txBody>
          <a:bodyPr/>
          <a:lstStyle/>
          <a:p>
            <a:fld id="{B500D28E-BBE9-034B-AED5-C4FD111FF63C}"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EE690D-38FE-B248-B5B9-EC33A4223FDC}" type="slidenum">
              <a:rPr lang="es-ES" smtClean="0"/>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00D28E-BBE9-034B-AED5-C4FD111FF63C}" type="datetimeFigureOut">
              <a:rPr lang="es-ES" smtClean="0"/>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EE690D-38FE-B248-B5B9-EC33A4223FDC}" type="slidenum">
              <a:rPr lang="es-ES" smtClean="0"/>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NORD</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970349"/>
            <a:ext cx="9735014" cy="5887651"/>
          </a:xfrm>
        </p:spPr>
        <p:txBody>
          <a:bodyPr>
            <a:noAutofit/>
          </a:bodyPr>
          <a:lstStyle/>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We are organised in 4 Faculties (research university) and 4 Schools (applied sciences universities):</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Faculty of Human and Social Sciences</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Faculty of Science and Technology</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Faculty</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of</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Economics</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Faculty of Medicine and Biomedical Sciences</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School of Education and Communication</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School of Management, Hospitality and Tourism</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School</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of</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Health</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spcAft>
                <a:spcPts val="800"/>
              </a:spcAft>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School</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of</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Engineering</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382944"/>
            <a:ext cx="9735014" cy="5887651"/>
          </a:xfrm>
        </p:spPr>
        <p:txBody>
          <a:bodyPr>
            <a:noAutofit/>
          </a:bodyPr>
          <a:lstStyle/>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And in 8 research units, with headquarters in </a:t>
            </a:r>
            <a:r>
              <a:rPr lang="en-GB"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UAlg</a:t>
            </a: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ABC-RI – Algarve Biomedical Center Research Institute </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CCMAR – Algarve Center of Marine Sciences </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CEAD – Adult Education and Community Intervention </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CEOT – Center for Electronics, Optoelectronics and Telecommunications</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CIAC – Arts and Communication Research Center - </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CIMA – Marine and Environmental Research Center</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US"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CinTurs</a:t>
            </a: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 Center for Research in Tourism, Sustainability and Well-being</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spcAft>
                <a:spcPts val="800"/>
              </a:spcAft>
              <a:buFont typeface="Symbol" panose="05050102010706020507" pitchFamily="2" charset="2"/>
              <a:buChar char=""/>
            </a:pPr>
            <a:r>
              <a:rPr lang="en-US"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ICArHEB</a:t>
            </a:r>
            <a:r>
              <a:rPr lang="en-US"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 Interdisciplinary Center for Archaeology and Evolution of Human </a:t>
            </a:r>
            <a:r>
              <a:rPr lang="en-US"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Behaviour</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0098" y="775106"/>
            <a:ext cx="11931804" cy="5887651"/>
          </a:xfrm>
        </p:spPr>
        <p:txBody>
          <a:bodyPr>
            <a:noAutofit/>
          </a:bodyPr>
          <a:lstStyle/>
          <a:p>
            <a:pPr>
              <a:lnSpc>
                <a:spcPct val="100000"/>
              </a:lnSpc>
              <a:spcAft>
                <a:spcPts val="800"/>
              </a:spcAft>
            </a:pPr>
            <a:r>
              <a:rPr lang="en-GB"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UAlg</a:t>
            </a: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host or is partner in 4 collaborative laboratories where research agenda is defined by the </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0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industry: Green, S2AQUA (aquaculture), </a:t>
            </a:r>
            <a:r>
              <a:rPr lang="en-GB"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KiPT</a:t>
            </a: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(Tourism) and ABC (Health).</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0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By training areas, our students are distributed by:</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Natural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Sciences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18.8%</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Economics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and</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Business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Sciences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18.2%</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Health</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17.6%</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Social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Sciences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12.8%</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Engineerings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11.9%</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Services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10.1%</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Arts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and</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a:t>
            </a: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Humanities</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5.9%</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spcAft>
                <a:spcPts val="800"/>
              </a:spcAft>
              <a:buFont typeface="Symbol" panose="05050102010706020507" pitchFamily="2" charset="2"/>
              <a:buChar char=""/>
            </a:pPr>
            <a:r>
              <a:rPr lang="pt-PT" sz="1800" dirty="0" err="1">
                <a:solidFill>
                  <a:srgbClr val="001833"/>
                </a:solidFill>
                <a:effectLst/>
                <a:latin typeface="Calibri" panose="020F0502020204030204" pitchFamily="34" charset="0"/>
                <a:ea typeface="DengXian" panose="02010600030101010101" pitchFamily="2" charset="-122"/>
                <a:cs typeface="Calibri" panose="020F0502020204030204" pitchFamily="34" charset="0"/>
              </a:rPr>
              <a:t>Education</a:t>
            </a:r>
            <a:r>
              <a:rPr lang="pt-PT" sz="1800"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 4.7%</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19307" y="808559"/>
            <a:ext cx="11753385" cy="5887651"/>
          </a:xfrm>
        </p:spPr>
        <p:txBody>
          <a:bodyPr>
            <a:noAutofit/>
          </a:bodyPr>
          <a:lstStyle/>
          <a:p>
            <a:pPr>
              <a:lnSpc>
                <a:spcPct val="10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We are the University in Portugal with the highest percentages of students in Natural Sciences and Services.</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00000"/>
              </a:lnSpc>
              <a:spcAft>
                <a:spcPts val="800"/>
              </a:spcAft>
            </a:pPr>
            <a:r>
              <a:rPr lang="en-GB" dirty="0">
                <a:solidFill>
                  <a:srgbClr val="000000"/>
                </a:solidFill>
                <a:effectLst/>
                <a:latin typeface="Calibri" panose="020F0502020204030204" pitchFamily="34" charset="0"/>
                <a:ea typeface="DengXian" panose="02010600030101010101" pitchFamily="2" charset="-122"/>
                <a:cs typeface="Arial" panose="020B0604020202020204" pitchFamily="34" charset="0"/>
              </a:rPr>
              <a:t>Our vision is to promote sustainability through innovation and inclusion, both in teaching and research. We are TOP 100 in 4 SDG in the Times Higher Education Impact Ranking:</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0000"/>
                </a:solidFill>
                <a:effectLst/>
                <a:latin typeface="Calibri" panose="020F0502020204030204" pitchFamily="34" charset="0"/>
                <a:ea typeface="DengXian" panose="02010600030101010101" pitchFamily="2" charset="-122"/>
                <a:cs typeface="Arial" panose="020B0604020202020204" pitchFamily="34" charset="0"/>
              </a:rPr>
              <a:t>SDG 5 Gender Equality: #48</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0000"/>
                </a:solidFill>
                <a:effectLst/>
                <a:latin typeface="Calibri" panose="020F0502020204030204" pitchFamily="34" charset="0"/>
                <a:ea typeface="DengXian" panose="02010600030101010101" pitchFamily="2" charset="-122"/>
                <a:cs typeface="Arial" panose="020B0604020202020204" pitchFamily="34" charset="0"/>
              </a:rPr>
              <a:t>SDG 7 Affordable and Clean Energy: #63</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buFont typeface="Symbol" panose="05050102010706020507" pitchFamily="2" charset="2"/>
              <a:buChar char=""/>
            </a:pPr>
            <a:r>
              <a:rPr lang="en-GB" sz="1800" dirty="0">
                <a:solidFill>
                  <a:srgbClr val="000000"/>
                </a:solidFill>
                <a:effectLst/>
                <a:latin typeface="Calibri" panose="020F0502020204030204" pitchFamily="34" charset="0"/>
                <a:ea typeface="DengXian" panose="02010600030101010101" pitchFamily="2" charset="-122"/>
                <a:cs typeface="Arial" panose="020B0604020202020204" pitchFamily="34" charset="0"/>
              </a:rPr>
              <a:t>SDG 14 Life Below Water: #73</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nSpc>
                <a:spcPct val="150000"/>
              </a:lnSpc>
              <a:spcAft>
                <a:spcPts val="800"/>
              </a:spcAft>
              <a:buFont typeface="Symbol" panose="05050102010706020507" pitchFamily="2" charset="2"/>
              <a:buChar char=""/>
            </a:pPr>
            <a:r>
              <a:rPr lang="en-GB" sz="1800" dirty="0">
                <a:solidFill>
                  <a:srgbClr val="000000"/>
                </a:solidFill>
                <a:effectLst/>
                <a:latin typeface="Calibri" panose="020F0502020204030204" pitchFamily="34" charset="0"/>
                <a:ea typeface="DengXian" panose="02010600030101010101" pitchFamily="2" charset="-122"/>
                <a:cs typeface="Arial" panose="020B0604020202020204" pitchFamily="34" charset="0"/>
              </a:rPr>
              <a:t>SDG 16 Peace, Justice and Strong Institutions: #91</a:t>
            </a:r>
            <a:endParaRPr lang="es-ES" sz="1800"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effectLst/>
                <a:latin typeface="Calibri" panose="020F0502020204030204" pitchFamily="34" charset="0"/>
                <a:ea typeface="DengXian" panose="02010600030101010101" pitchFamily="2" charset="-122"/>
                <a:cs typeface="Arial" panose="020B0604020202020204" pitchFamily="34" charset="0"/>
              </a:rPr>
              <a:t>The SEA-EU 2.0 is an opportunity to strengthen </a:t>
            </a:r>
            <a:r>
              <a:rPr lang="en-GB" dirty="0" err="1">
                <a:effectLst/>
                <a:latin typeface="Calibri" panose="020F0502020204030204" pitchFamily="34" charset="0"/>
                <a:ea typeface="DengXian" panose="02010600030101010101" pitchFamily="2" charset="-122"/>
                <a:cs typeface="Arial" panose="020B0604020202020204" pitchFamily="34" charset="0"/>
              </a:rPr>
              <a:t>UAlg</a:t>
            </a:r>
            <a:r>
              <a:rPr lang="en-GB" dirty="0">
                <a:effectLst/>
                <a:latin typeface="Calibri" panose="020F0502020204030204" pitchFamily="34" charset="0"/>
                <a:ea typeface="DengXian" panose="02010600030101010101" pitchFamily="2" charset="-122"/>
                <a:cs typeface="Arial" panose="020B0604020202020204" pitchFamily="34" charset="0"/>
              </a:rPr>
              <a:t> institutional change with partners all</a:t>
            </a:r>
            <a:r>
              <a:rPr lang="en-US" dirty="0">
                <a:effectLst/>
                <a:latin typeface="Calibri" panose="020F0502020204030204" pitchFamily="34" charset="0"/>
                <a:ea typeface="DengXian" panose="02010600030101010101" pitchFamily="2" charset="-122"/>
                <a:cs typeface="Arial" panose="020B0604020202020204" pitchFamily="34" charset="0"/>
              </a:rPr>
              <a:t> in </a:t>
            </a:r>
            <a:r>
              <a:rPr lang="en-GB" dirty="0">
                <a:effectLst/>
                <a:latin typeface="Calibri" panose="020F0502020204030204" pitchFamily="34" charset="0"/>
                <a:ea typeface="DengXian" panose="02010600030101010101" pitchFamily="2" charset="-122"/>
                <a:cs typeface="Arial" panose="020B0604020202020204" pitchFamily="34" charset="0"/>
              </a:rPr>
              <a:t>coastal areas aiming regional and global socio-economic development in an healthy society in our blue planet.</a:t>
            </a:r>
            <a:endParaRPr lang="es-ES"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UPN</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059558"/>
            <a:ext cx="9144000" cy="5887651"/>
          </a:xfrm>
        </p:spPr>
        <p:txBody>
          <a:bodyPr>
            <a:noAutofit/>
          </a:bodyPr>
          <a:lstStyle/>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Dear Rector of the University of Cadiz, Rectors of the SEA-EU Alliance, Professor Echevarria, academic staff, administrative staff, partner institutions, and dear students.</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Thank you for inviting me to join this significant meeting today; it is a great honor to be here amongst you all! First, let me express my gratitude to all those who worked on the organization and the</a:t>
            </a:r>
            <a:r>
              <a:rPr lang="es-E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success of this event! </a:t>
            </a: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869987"/>
            <a:ext cx="9144000" cy="5887651"/>
          </a:xfrm>
        </p:spPr>
        <p:txBody>
          <a:bodyPr>
            <a:noAutofit/>
          </a:bodyPr>
          <a:lstStyle/>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Being part of a European University, multilingual, democratic, tolerant, and oriented to environmental transition and sustainable development, makes me very proud and contributes to strengthening the identity of the University of Naples </a:t>
            </a:r>
            <a:r>
              <a:rPr lang="en-US" sz="3200" i="1" dirty="0">
                <a:effectLst/>
                <a:latin typeface="Calibri" panose="020F0502020204030204" pitchFamily="34" charset="0"/>
                <a:ea typeface="Calibri" panose="020F0502020204030204" pitchFamily="34" charset="0"/>
                <a:cs typeface="Times New Roman" panose="02020603050405020304" pitchFamily="18" charset="0"/>
              </a:rPr>
              <a:t>“Parthenope”,</a:t>
            </a:r>
            <a:r>
              <a:rPr lang="en-US" sz="3200" dirty="0">
                <a:effectLst/>
                <a:latin typeface="Calibri" panose="020F0502020204030204" pitchFamily="34" charset="0"/>
                <a:ea typeface="Calibri" panose="020F0502020204030204" pitchFamily="34" charset="0"/>
                <a:cs typeface="Times New Roman" panose="02020603050405020304" pitchFamily="18" charset="0"/>
              </a:rPr>
              <a:t> which I am very honored to chair. Our University has a centennial history and roots well planted in the maritime field, transportation, and economics of the sea. Therefore, I believe we can successfully and efficiently contribute to this Alliance’s success.</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70349"/>
            <a:ext cx="9144000" cy="5887651"/>
          </a:xfrm>
        </p:spPr>
        <p:txBody>
          <a:bodyPr>
            <a:noAutofit/>
          </a:bodyPr>
          <a:lstStyle/>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Today’s meeting, which gathers nine different universities each one expressing its own story, bringing its unique heritage made up of different cultures, is fundamental for several different reasons starting with the location; Cadiz itself, indeed, is the expression of a long and prestigious history and site where multiple</a:t>
            </a:r>
            <a:r>
              <a:rPr lang="es-E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memorable events took place since the Phoenician times. One of the first cities in Europe to trigger the</a:t>
            </a:r>
            <a:r>
              <a:rPr lang="es-E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development of trade routes between the two worlds, a charming city with a rich history</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750934"/>
            <a:ext cx="9735014" cy="5887651"/>
          </a:xfrm>
        </p:spPr>
        <p:txBody>
          <a:bodyPr>
            <a:noAutofit/>
          </a:bodyPr>
          <a:lstStyle/>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and the seat of the first Spanish Constitution in 1812. I believe that this location is perfectly suitable for talking about values like tolerance, peace, and equality.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Today, the world we live in and the reality we face demonstrates that these values, although their dissemination, are still far from being considered as fully achieved, not even in the third millennium.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970349"/>
            <a:ext cx="9735014" cy="5887651"/>
          </a:xfrm>
        </p:spPr>
        <p:txBody>
          <a:bodyPr>
            <a:noAutofit/>
          </a:bodyPr>
          <a:lstStyle/>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Their protection and preservation require great courage and a seamless commitment on the part of everyone, universities on the frontline, whose role of spreading knowledge and culture is fundamental in the perspective of a civil, modern, sustainable world.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exact values of forbearance and equality are the core of our Alliance, and our university wishes, not</a:t>
            </a:r>
            <a:r>
              <a:rPr lang="es-E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only to set up a solid collaboration with it but aims at contributing to a flourishing, integrative future,</a:t>
            </a:r>
            <a:r>
              <a:rPr lang="es-E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stable over time.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148768"/>
            <a:ext cx="9735014" cy="5887651"/>
          </a:xfrm>
        </p:spPr>
        <p:txBody>
          <a:bodyPr>
            <a:noAutofit/>
          </a:bodyPr>
          <a:lstStyle/>
          <a:p>
            <a:pPr>
              <a:lnSpc>
                <a:spcPct val="107000"/>
              </a:lnSpc>
              <a:spcAft>
                <a:spcPts val="800"/>
              </a:spcAft>
            </a:pPr>
            <a:r>
              <a:rPr lang="en-GB" sz="2800" dirty="0">
                <a:effectLst/>
                <a:latin typeface="Calibri" panose="020F0502020204030204" pitchFamily="34" charset="0"/>
                <a:ea typeface="DengXian" panose="02010600030101010101" pitchFamily="2" charset="-122"/>
                <a:cs typeface="Times New Roman" panose="02020603050405020304" pitchFamily="18" charset="0"/>
              </a:rPr>
              <a:t>Dear colleagues.</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DengXian" panose="02010600030101010101" pitchFamily="2" charset="-122"/>
                <a:cs typeface="Times New Roman" panose="02020603050405020304" pitchFamily="18" charset="0"/>
              </a:rPr>
              <a:t>It is with great joy and </a:t>
            </a:r>
            <a:r>
              <a:rPr lang="en-US" sz="2800" dirty="0" err="1">
                <a:effectLst/>
                <a:latin typeface="Calibri" panose="020F0502020204030204" pitchFamily="34" charset="0"/>
                <a:ea typeface="DengXian" panose="02010600030101010101" pitchFamily="2" charset="-122"/>
                <a:cs typeface="Times New Roman" panose="02020603050405020304" pitchFamily="18" charset="0"/>
              </a:rPr>
              <a:t>honour</a:t>
            </a:r>
            <a:r>
              <a:rPr lang="en-US" sz="2800" dirty="0">
                <a:effectLst/>
                <a:latin typeface="Calibri" panose="020F0502020204030204" pitchFamily="34" charset="0"/>
                <a:ea typeface="DengXian" panose="02010600030101010101" pitchFamily="2" charset="-122"/>
                <a:cs typeface="Times New Roman" panose="02020603050405020304" pitchFamily="18" charset="0"/>
              </a:rPr>
              <a:t> that Nord University now is part of the University Alliance SEA-EU.</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DengXian" panose="02010600030101010101" pitchFamily="2" charset="-122"/>
                <a:cs typeface="Times New Roman" panose="02020603050405020304" pitchFamily="18" charset="0"/>
              </a:rPr>
              <a:t>A year ago, when we were contacted by the General Coordinator Professor Fidel </a:t>
            </a:r>
            <a:r>
              <a:rPr lang="en-US" sz="2800" dirty="0" err="1">
                <a:effectLst/>
                <a:latin typeface="Calibri" panose="020F0502020204030204" pitchFamily="34" charset="0"/>
                <a:ea typeface="DengXian" panose="02010600030101010101" pitchFamily="2" charset="-122"/>
                <a:cs typeface="Times New Roman" panose="02020603050405020304" pitchFamily="18" charset="0"/>
              </a:rPr>
              <a:t>Echevarría</a:t>
            </a:r>
            <a:r>
              <a:rPr lang="en-US" sz="2800" dirty="0">
                <a:effectLst/>
                <a:latin typeface="Calibri" panose="020F0502020204030204" pitchFamily="34" charset="0"/>
                <a:ea typeface="DengXian" panose="02010600030101010101" pitchFamily="2" charset="-122"/>
                <a:cs typeface="Times New Roman" panose="02020603050405020304" pitchFamily="18" charset="0"/>
              </a:rPr>
              <a:t> asking us to join, it was unclear to us what such an alliance is and of its benefits. Now that we have worked with many of you both in the application process and in particular projects, we understand that the possibilities are vast in this brilliant alliance.</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DengXian" panose="02010600030101010101" pitchFamily="2" charset="-122"/>
                <a:cs typeface="Times New Roman" panose="02020603050405020304" pitchFamily="18" charset="0"/>
              </a:rPr>
              <a:t>The great possibilities includes but is not limited to the following:</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204524"/>
            <a:ext cx="9735014" cy="5887651"/>
          </a:xfrm>
        </p:spPr>
        <p:txBody>
          <a:bodyPr>
            <a:noAutofit/>
          </a:bodyPr>
          <a:lstStyle/>
          <a:p>
            <a:pPr>
              <a:lnSpc>
                <a:spcPct val="115000"/>
              </a:lnSpc>
              <a:spcAft>
                <a:spcPts val="800"/>
              </a:spcAft>
            </a:pPr>
            <a:r>
              <a:rPr lang="en-US" sz="3200" dirty="0">
                <a:effectLst/>
                <a:ea typeface="Calibri" panose="020F0502020204030204" pitchFamily="34" charset="0"/>
                <a:cs typeface="Times New Roman" panose="02020603050405020304" pitchFamily="18" charset="0"/>
              </a:rPr>
              <a:t>We now step into this shared “home”, the foundations of which have been constituted by six founding partners to represent a community of thousands of people with deep respect, much discipline, and great enthusiasm; with this spirit, we intend to walk this common path with the firm belief in giving our community, and our students, in particular, a sea of opportunities and prospects of growth, adhering to the most authentic spirit of the European Union.</a:t>
            </a:r>
            <a:r>
              <a:rPr lang="es-ES" sz="3200" dirty="0">
                <a:effectLst/>
              </a:rPr>
              <a:t> </a:t>
            </a:r>
            <a:endParaRPr lang="es-ES" sz="3200" dirty="0">
              <a:effectLst/>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UM</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93956" y="1081670"/>
            <a:ext cx="10404087" cy="5887651"/>
          </a:xfrm>
        </p:spPr>
        <p:txBody>
          <a:bodyPr>
            <a:noAutofit/>
          </a:bodyPr>
          <a:lstStyle/>
          <a:p>
            <a:r>
              <a:rPr lang="es-ES" sz="3200" dirty="0" err="1">
                <a:effectLst/>
              </a:rPr>
              <a:t>Dear</a:t>
            </a:r>
            <a:r>
              <a:rPr lang="es-ES" sz="3200" dirty="0">
                <a:effectLst/>
              </a:rPr>
              <a:t> </a:t>
            </a:r>
            <a:r>
              <a:rPr lang="es-ES" sz="3200" dirty="0" err="1">
                <a:effectLst/>
              </a:rPr>
              <a:t>Rectors</a:t>
            </a:r>
            <a:r>
              <a:rPr lang="es-ES" sz="3200" dirty="0">
                <a:effectLst/>
              </a:rPr>
              <a:t> and </a:t>
            </a:r>
            <a:r>
              <a:rPr lang="es-ES" sz="3200" dirty="0" err="1">
                <a:effectLst/>
              </a:rPr>
              <a:t>other</a:t>
            </a:r>
            <a:r>
              <a:rPr lang="es-ES" sz="3200" dirty="0">
                <a:effectLst/>
              </a:rPr>
              <a:t> </a:t>
            </a:r>
            <a:r>
              <a:rPr lang="es-ES" sz="3200" dirty="0" err="1">
                <a:effectLst/>
              </a:rPr>
              <a:t>Colleagues</a:t>
            </a:r>
            <a:r>
              <a:rPr lang="es-ES" sz="3200" dirty="0">
                <a:effectLst/>
              </a:rPr>
              <a:t> </a:t>
            </a:r>
            <a:r>
              <a:rPr lang="es-ES" sz="3200" dirty="0" err="1">
                <a:effectLst/>
              </a:rPr>
              <a:t>of</a:t>
            </a:r>
            <a:r>
              <a:rPr lang="es-ES" sz="3200" dirty="0">
                <a:effectLst/>
              </a:rPr>
              <a:t> SEA-EU 2.0 </a:t>
            </a:r>
            <a:endParaRPr lang="es-ES" sz="3200" dirty="0"/>
          </a:p>
          <a:p>
            <a:r>
              <a:rPr lang="es-ES" sz="3200" dirty="0" err="1">
                <a:effectLst/>
              </a:rPr>
              <a:t>This</a:t>
            </a:r>
            <a:r>
              <a:rPr lang="es-ES" sz="3200" dirty="0">
                <a:effectLst/>
              </a:rPr>
              <a:t> </a:t>
            </a:r>
            <a:r>
              <a:rPr lang="es-ES" sz="3200" dirty="0" err="1">
                <a:effectLst/>
              </a:rPr>
              <a:t>Governors</a:t>
            </a:r>
            <a:r>
              <a:rPr lang="es-ES" sz="3200" dirty="0">
                <a:effectLst/>
              </a:rPr>
              <a:t>’ </a:t>
            </a:r>
            <a:r>
              <a:rPr lang="es-ES" sz="3200" dirty="0" err="1">
                <a:effectLst/>
              </a:rPr>
              <a:t>Board</a:t>
            </a:r>
            <a:r>
              <a:rPr lang="es-ES" sz="3200" dirty="0">
                <a:effectLst/>
              </a:rPr>
              <a:t> meeting </a:t>
            </a:r>
            <a:r>
              <a:rPr lang="es-ES" sz="3200" dirty="0" err="1">
                <a:effectLst/>
              </a:rPr>
              <a:t>is</a:t>
            </a:r>
            <a:r>
              <a:rPr lang="es-ES" sz="3200" dirty="0">
                <a:effectLst/>
              </a:rPr>
              <a:t> </a:t>
            </a:r>
            <a:r>
              <a:rPr lang="es-ES" sz="3200" dirty="0" err="1">
                <a:effectLst/>
              </a:rPr>
              <a:t>important</a:t>
            </a:r>
            <a:r>
              <a:rPr lang="es-ES" sz="3200" dirty="0">
                <a:effectLst/>
              </a:rPr>
              <a:t> </a:t>
            </a:r>
            <a:r>
              <a:rPr lang="es-ES" sz="3200" dirty="0" err="1">
                <a:effectLst/>
              </a:rPr>
              <a:t>not</a:t>
            </a:r>
            <a:r>
              <a:rPr lang="es-ES" sz="3200" dirty="0">
                <a:effectLst/>
              </a:rPr>
              <a:t> </a:t>
            </a:r>
            <a:r>
              <a:rPr lang="es-ES" sz="3200" dirty="0" err="1">
                <a:effectLst/>
              </a:rPr>
              <a:t>only</a:t>
            </a:r>
            <a:r>
              <a:rPr lang="es-ES" sz="3200" dirty="0">
                <a:effectLst/>
              </a:rPr>
              <a:t> </a:t>
            </a:r>
            <a:r>
              <a:rPr lang="es-ES" sz="3200" dirty="0" err="1">
                <a:effectLst/>
              </a:rPr>
              <a:t>because</a:t>
            </a:r>
            <a:r>
              <a:rPr lang="es-ES" sz="3200" dirty="0">
                <a:effectLst/>
              </a:rPr>
              <a:t> </a:t>
            </a:r>
            <a:r>
              <a:rPr lang="es-ES" sz="3200" dirty="0" err="1">
                <a:effectLst/>
              </a:rPr>
              <a:t>it</a:t>
            </a:r>
            <a:r>
              <a:rPr lang="es-ES" sz="3200" dirty="0">
                <a:effectLst/>
              </a:rPr>
              <a:t> </a:t>
            </a:r>
            <a:r>
              <a:rPr lang="es-ES" sz="3200" dirty="0" err="1">
                <a:effectLst/>
              </a:rPr>
              <a:t>marks</a:t>
            </a:r>
            <a:r>
              <a:rPr lang="es-ES" sz="3200" dirty="0">
                <a:effectLst/>
              </a:rPr>
              <a:t> </a:t>
            </a:r>
            <a:r>
              <a:rPr lang="es-ES" sz="3200" dirty="0" err="1">
                <a:effectLst/>
              </a:rPr>
              <a:t>the</a:t>
            </a:r>
            <a:r>
              <a:rPr lang="es-ES" sz="3200" dirty="0">
                <a:effectLst/>
              </a:rPr>
              <a:t> </a:t>
            </a:r>
            <a:r>
              <a:rPr lang="es-ES" sz="3200" dirty="0" err="1">
                <a:effectLst/>
              </a:rPr>
              <a:t>continuation</a:t>
            </a:r>
            <a:r>
              <a:rPr lang="es-ES" sz="3200" dirty="0">
                <a:effectLst/>
              </a:rPr>
              <a:t> </a:t>
            </a:r>
            <a:r>
              <a:rPr lang="es-ES" sz="3200" dirty="0" err="1">
                <a:effectLst/>
              </a:rPr>
              <a:t>of</a:t>
            </a:r>
            <a:r>
              <a:rPr lang="es-ES" sz="3200" dirty="0">
                <a:effectLst/>
              </a:rPr>
              <a:t> </a:t>
            </a:r>
            <a:r>
              <a:rPr lang="es-ES" sz="3200" dirty="0" err="1">
                <a:effectLst/>
              </a:rPr>
              <a:t>the</a:t>
            </a:r>
            <a:r>
              <a:rPr lang="es-ES" sz="3200" dirty="0">
                <a:effectLst/>
              </a:rPr>
              <a:t> </a:t>
            </a:r>
            <a:r>
              <a:rPr lang="es-ES" sz="3200" dirty="0" err="1">
                <a:effectLst/>
              </a:rPr>
              <a:t>project</a:t>
            </a:r>
            <a:r>
              <a:rPr lang="es-ES" sz="3200" dirty="0">
                <a:effectLst/>
              </a:rPr>
              <a:t> </a:t>
            </a:r>
            <a:r>
              <a:rPr lang="es-ES" sz="3200" dirty="0" err="1">
                <a:effectLst/>
              </a:rPr>
              <a:t>we</a:t>
            </a:r>
            <a:r>
              <a:rPr lang="es-ES" sz="3200" dirty="0">
                <a:effectLst/>
              </a:rPr>
              <a:t> </a:t>
            </a:r>
            <a:r>
              <a:rPr lang="es-ES" sz="3200" dirty="0" err="1">
                <a:effectLst/>
              </a:rPr>
              <a:t>have</a:t>
            </a:r>
            <a:r>
              <a:rPr lang="es-ES" sz="3200" dirty="0">
                <a:effectLst/>
              </a:rPr>
              <a:t> </a:t>
            </a:r>
            <a:r>
              <a:rPr lang="es-ES" sz="3200" dirty="0" err="1">
                <a:effectLst/>
              </a:rPr>
              <a:t>started</a:t>
            </a:r>
            <a:r>
              <a:rPr lang="es-ES" sz="3200" dirty="0">
                <a:effectLst/>
              </a:rPr>
              <a:t> </a:t>
            </a:r>
            <a:r>
              <a:rPr lang="es-ES" sz="3200" dirty="0" err="1">
                <a:effectLst/>
              </a:rPr>
              <a:t>three</a:t>
            </a:r>
            <a:r>
              <a:rPr lang="es-ES" sz="3200" dirty="0">
                <a:effectLst/>
              </a:rPr>
              <a:t> </a:t>
            </a:r>
            <a:r>
              <a:rPr lang="es-ES" sz="3200" dirty="0" err="1">
                <a:effectLst/>
              </a:rPr>
              <a:t>years</a:t>
            </a:r>
            <a:r>
              <a:rPr lang="es-ES" sz="3200" dirty="0">
                <a:effectLst/>
              </a:rPr>
              <a:t> </a:t>
            </a:r>
            <a:r>
              <a:rPr lang="es-ES" sz="3200" dirty="0" err="1">
                <a:effectLst/>
              </a:rPr>
              <a:t>ago</a:t>
            </a:r>
            <a:r>
              <a:rPr lang="es-ES" sz="3200" dirty="0">
                <a:effectLst/>
              </a:rPr>
              <a:t> </a:t>
            </a:r>
            <a:r>
              <a:rPr lang="es-ES" sz="3200" dirty="0" err="1">
                <a:effectLst/>
              </a:rPr>
              <a:t>but</a:t>
            </a:r>
            <a:r>
              <a:rPr lang="es-ES" sz="3200" dirty="0">
                <a:effectLst/>
              </a:rPr>
              <a:t> </a:t>
            </a:r>
            <a:r>
              <a:rPr lang="es-ES" sz="3200" dirty="0" err="1">
                <a:effectLst/>
              </a:rPr>
              <a:t>also</a:t>
            </a:r>
            <a:r>
              <a:rPr lang="es-ES" sz="3200" dirty="0">
                <a:effectLst/>
              </a:rPr>
              <a:t> </a:t>
            </a:r>
            <a:r>
              <a:rPr lang="es-ES" sz="3200" dirty="0" err="1">
                <a:effectLst/>
              </a:rPr>
              <a:t>because</a:t>
            </a:r>
            <a:r>
              <a:rPr lang="es-ES" sz="3200" dirty="0">
                <a:effectLst/>
              </a:rPr>
              <a:t> </a:t>
            </a:r>
            <a:r>
              <a:rPr lang="es-ES" sz="3200" dirty="0" err="1">
                <a:effectLst/>
              </a:rPr>
              <a:t>it</a:t>
            </a:r>
            <a:r>
              <a:rPr lang="es-ES" sz="3200" dirty="0">
                <a:effectLst/>
              </a:rPr>
              <a:t> </a:t>
            </a:r>
            <a:r>
              <a:rPr lang="es-ES" sz="3200" dirty="0" err="1">
                <a:effectLst/>
              </a:rPr>
              <a:t>is</a:t>
            </a:r>
            <a:r>
              <a:rPr lang="es-ES" sz="3200" dirty="0">
                <a:effectLst/>
              </a:rPr>
              <a:t> a </a:t>
            </a:r>
            <a:r>
              <a:rPr lang="es-ES" sz="3200" dirty="0" err="1">
                <a:effectLst/>
              </a:rPr>
              <a:t>clear</a:t>
            </a:r>
            <a:r>
              <a:rPr lang="es-ES" sz="3200" dirty="0">
                <a:effectLst/>
              </a:rPr>
              <a:t> </a:t>
            </a:r>
            <a:r>
              <a:rPr lang="es-ES" sz="3200" dirty="0" err="1">
                <a:effectLst/>
              </a:rPr>
              <a:t>sign</a:t>
            </a:r>
            <a:r>
              <a:rPr lang="es-ES" sz="3200" dirty="0">
                <a:effectLst/>
              </a:rPr>
              <a:t> </a:t>
            </a:r>
            <a:r>
              <a:rPr lang="es-ES" sz="3200" dirty="0" err="1">
                <a:effectLst/>
              </a:rPr>
              <a:t>that</a:t>
            </a:r>
            <a:r>
              <a:rPr lang="es-ES" sz="3200" dirty="0">
                <a:effectLst/>
              </a:rPr>
              <a:t> </a:t>
            </a:r>
            <a:r>
              <a:rPr lang="es-ES" sz="3200" dirty="0" err="1">
                <a:effectLst/>
              </a:rPr>
              <a:t>we</a:t>
            </a:r>
            <a:r>
              <a:rPr lang="es-ES" sz="3200" dirty="0">
                <a:effectLst/>
              </a:rPr>
              <a:t> </a:t>
            </a:r>
            <a:r>
              <a:rPr lang="es-ES" sz="3200" dirty="0" err="1">
                <a:effectLst/>
              </a:rPr>
              <a:t>were</a:t>
            </a:r>
            <a:r>
              <a:rPr lang="es-ES" sz="3200" dirty="0">
                <a:effectLst/>
              </a:rPr>
              <a:t> </a:t>
            </a:r>
            <a:r>
              <a:rPr lang="es-ES" sz="3200" dirty="0" err="1">
                <a:effectLst/>
              </a:rPr>
              <a:t>able</a:t>
            </a:r>
            <a:r>
              <a:rPr lang="es-ES" sz="3200" dirty="0">
                <a:effectLst/>
              </a:rPr>
              <a:t> </a:t>
            </a:r>
            <a:r>
              <a:rPr lang="es-ES" sz="3200" dirty="0" err="1">
                <a:effectLst/>
              </a:rPr>
              <a:t>to</a:t>
            </a:r>
            <a:r>
              <a:rPr lang="es-ES" sz="3200" dirty="0">
                <a:effectLst/>
              </a:rPr>
              <a:t> </a:t>
            </a:r>
            <a:r>
              <a:rPr lang="es-ES" sz="3200" dirty="0" err="1">
                <a:effectLst/>
              </a:rPr>
              <a:t>bring</a:t>
            </a:r>
            <a:r>
              <a:rPr lang="es-ES" sz="3200" dirty="0">
                <a:effectLst/>
              </a:rPr>
              <a:t> </a:t>
            </a:r>
            <a:r>
              <a:rPr lang="es-ES" sz="3200" dirty="0" err="1">
                <a:effectLst/>
              </a:rPr>
              <a:t>the</a:t>
            </a:r>
            <a:r>
              <a:rPr lang="es-ES" sz="3200" dirty="0">
                <a:effectLst/>
              </a:rPr>
              <a:t> </a:t>
            </a:r>
            <a:r>
              <a:rPr lang="es-ES" sz="3200" dirty="0" err="1">
                <a:effectLst/>
              </a:rPr>
              <a:t>ship</a:t>
            </a:r>
            <a:r>
              <a:rPr lang="es-ES" sz="3200" dirty="0">
                <a:effectLst/>
              </a:rPr>
              <a:t> </a:t>
            </a:r>
            <a:r>
              <a:rPr lang="es-ES" sz="3200" dirty="0" err="1">
                <a:effectLst/>
              </a:rPr>
              <a:t>into</a:t>
            </a:r>
            <a:r>
              <a:rPr lang="es-ES" sz="3200" dirty="0">
                <a:effectLst/>
              </a:rPr>
              <a:t> </a:t>
            </a:r>
            <a:r>
              <a:rPr lang="es-ES" sz="3200" dirty="0" err="1">
                <a:effectLst/>
              </a:rPr>
              <a:t>port</a:t>
            </a:r>
            <a:r>
              <a:rPr lang="es-ES" sz="3200" dirty="0">
                <a:effectLst/>
              </a:rPr>
              <a:t> so </a:t>
            </a:r>
            <a:r>
              <a:rPr lang="es-ES" sz="3200" dirty="0" err="1">
                <a:effectLst/>
              </a:rPr>
              <a:t>successfully</a:t>
            </a:r>
            <a:r>
              <a:rPr lang="es-ES" sz="3200" dirty="0">
                <a:effectLst/>
              </a:rPr>
              <a:t> </a:t>
            </a:r>
            <a:r>
              <a:rPr lang="es-ES" sz="3200" dirty="0" err="1">
                <a:effectLst/>
              </a:rPr>
              <a:t>that</a:t>
            </a:r>
            <a:r>
              <a:rPr lang="es-ES" sz="3200" dirty="0">
                <a:effectLst/>
              </a:rPr>
              <a:t> </a:t>
            </a:r>
            <a:r>
              <a:rPr lang="es-ES" sz="3200" dirty="0" err="1">
                <a:effectLst/>
              </a:rPr>
              <a:t>we</a:t>
            </a:r>
            <a:r>
              <a:rPr lang="es-ES" sz="3200" dirty="0">
                <a:effectLst/>
              </a:rPr>
              <a:t> are </a:t>
            </a:r>
            <a:r>
              <a:rPr lang="es-ES" sz="3200" dirty="0" err="1">
                <a:effectLst/>
              </a:rPr>
              <a:t>now</a:t>
            </a:r>
            <a:r>
              <a:rPr lang="es-ES" sz="3200" dirty="0">
                <a:effectLst/>
              </a:rPr>
              <a:t> </a:t>
            </a:r>
            <a:r>
              <a:rPr lang="es-ES" sz="3200" dirty="0" err="1">
                <a:effectLst/>
              </a:rPr>
              <a:t>entrusted</a:t>
            </a:r>
            <a:r>
              <a:rPr lang="es-ES" sz="3200" dirty="0">
                <a:effectLst/>
              </a:rPr>
              <a:t> </a:t>
            </a:r>
            <a:r>
              <a:rPr lang="es-ES" sz="3200" dirty="0" err="1">
                <a:effectLst/>
              </a:rPr>
              <a:t>to</a:t>
            </a:r>
            <a:r>
              <a:rPr lang="es-ES" sz="3200" dirty="0">
                <a:effectLst/>
              </a:rPr>
              <a:t> </a:t>
            </a:r>
            <a:r>
              <a:rPr lang="es-ES" sz="3200" dirty="0" err="1">
                <a:effectLst/>
              </a:rPr>
              <a:t>sail</a:t>
            </a:r>
            <a:r>
              <a:rPr lang="es-ES" sz="3200" dirty="0">
                <a:effectLst/>
              </a:rPr>
              <a:t> </a:t>
            </a:r>
            <a:r>
              <a:rPr lang="es-ES" sz="3200" dirty="0" err="1">
                <a:effectLst/>
              </a:rPr>
              <a:t>again</a:t>
            </a:r>
            <a:r>
              <a:rPr lang="es-ES" sz="3200" dirty="0">
                <a:effectLst/>
              </a:rPr>
              <a:t>, </a:t>
            </a:r>
            <a:r>
              <a:rPr lang="es-ES" sz="3200" dirty="0" err="1">
                <a:effectLst/>
              </a:rPr>
              <a:t>this</a:t>
            </a:r>
            <a:r>
              <a:rPr lang="es-ES" sz="3200" dirty="0">
                <a:effectLst/>
              </a:rPr>
              <a:t> time </a:t>
            </a:r>
            <a:r>
              <a:rPr lang="es-ES" sz="3200" dirty="0" err="1">
                <a:effectLst/>
              </a:rPr>
              <a:t>on</a:t>
            </a:r>
            <a:r>
              <a:rPr lang="es-ES" sz="3200" dirty="0">
                <a:effectLst/>
              </a:rPr>
              <a:t> </a:t>
            </a:r>
            <a:r>
              <a:rPr lang="es-ES" sz="3200" dirty="0" err="1">
                <a:effectLst/>
              </a:rPr>
              <a:t>an</a:t>
            </a:r>
            <a:r>
              <a:rPr lang="es-ES" sz="3200" dirty="0">
                <a:effectLst/>
              </a:rPr>
              <a:t> </a:t>
            </a:r>
            <a:r>
              <a:rPr lang="es-ES" sz="3200" dirty="0" err="1">
                <a:effectLst/>
              </a:rPr>
              <a:t>even</a:t>
            </a:r>
            <a:r>
              <a:rPr lang="es-ES" sz="3200" dirty="0">
                <a:effectLst/>
              </a:rPr>
              <a:t> </a:t>
            </a:r>
            <a:r>
              <a:rPr lang="es-ES" sz="3200" dirty="0" err="1">
                <a:effectLst/>
              </a:rPr>
              <a:t>larger</a:t>
            </a:r>
            <a:r>
              <a:rPr lang="es-ES" sz="3200" dirty="0">
                <a:effectLst/>
              </a:rPr>
              <a:t> </a:t>
            </a:r>
            <a:r>
              <a:rPr lang="es-ES" sz="3200" dirty="0" err="1">
                <a:effectLst/>
              </a:rPr>
              <a:t>vessel</a:t>
            </a:r>
            <a:r>
              <a:rPr lang="es-ES" sz="3200" dirty="0">
                <a:effectLst/>
              </a:rPr>
              <a:t> </a:t>
            </a:r>
            <a:r>
              <a:rPr lang="es-ES" sz="3200" dirty="0" err="1">
                <a:effectLst/>
              </a:rPr>
              <a:t>capable</a:t>
            </a:r>
            <a:r>
              <a:rPr lang="es-ES" sz="3200" dirty="0">
                <a:effectLst/>
              </a:rPr>
              <a:t> </a:t>
            </a:r>
            <a:r>
              <a:rPr lang="es-ES" sz="3200" dirty="0" err="1">
                <a:effectLst/>
              </a:rPr>
              <a:t>of</a:t>
            </a:r>
            <a:r>
              <a:rPr lang="es-ES" sz="3200" dirty="0">
                <a:effectLst/>
              </a:rPr>
              <a:t> hosting </a:t>
            </a:r>
            <a:r>
              <a:rPr lang="es-ES" sz="3200" dirty="0" err="1">
                <a:effectLst/>
              </a:rPr>
              <a:t>not</a:t>
            </a:r>
            <a:r>
              <a:rPr lang="es-ES" sz="3200" dirty="0">
                <a:effectLst/>
              </a:rPr>
              <a:t> </a:t>
            </a:r>
            <a:r>
              <a:rPr lang="es-ES" sz="3200" dirty="0" err="1">
                <a:effectLst/>
              </a:rPr>
              <a:t>six</a:t>
            </a:r>
            <a:r>
              <a:rPr lang="es-ES" sz="3200" dirty="0">
                <a:effectLst/>
              </a:rPr>
              <a:t> </a:t>
            </a:r>
            <a:r>
              <a:rPr lang="es-ES" sz="3200" dirty="0" err="1">
                <a:effectLst/>
              </a:rPr>
              <a:t>but</a:t>
            </a:r>
            <a:r>
              <a:rPr lang="es-ES" sz="3200" dirty="0">
                <a:effectLst/>
              </a:rPr>
              <a:t> </a:t>
            </a:r>
            <a:r>
              <a:rPr lang="es-ES" sz="3200" dirty="0" err="1">
                <a:effectLst/>
              </a:rPr>
              <a:t>nine</a:t>
            </a:r>
            <a:r>
              <a:rPr lang="es-ES" sz="3200" dirty="0">
                <a:effectLst/>
              </a:rPr>
              <a:t> </a:t>
            </a:r>
            <a:r>
              <a:rPr lang="es-ES" sz="3200" dirty="0" err="1">
                <a:effectLst/>
              </a:rPr>
              <a:t>universities</a:t>
            </a:r>
            <a:r>
              <a:rPr lang="es-ES" sz="3200" dirty="0">
                <a:effectLst/>
              </a:rPr>
              <a:t>. </a:t>
            </a:r>
            <a:endParaRPr lang="es-ES" sz="3200" dirty="0"/>
          </a:p>
          <a:p>
            <a:r>
              <a:rPr lang="es-ES" sz="3200" dirty="0" err="1">
                <a:effectLst/>
              </a:rPr>
              <a:t>During</a:t>
            </a:r>
            <a:r>
              <a:rPr lang="es-ES" sz="3200" dirty="0">
                <a:effectLst/>
              </a:rPr>
              <a:t> </a:t>
            </a:r>
            <a:r>
              <a:rPr lang="es-ES" sz="3200" dirty="0" err="1">
                <a:effectLst/>
              </a:rPr>
              <a:t>our</a:t>
            </a:r>
            <a:r>
              <a:rPr lang="es-ES" sz="3200" dirty="0">
                <a:effectLst/>
              </a:rPr>
              <a:t> </a:t>
            </a:r>
            <a:r>
              <a:rPr lang="es-ES" sz="3200" dirty="0" err="1">
                <a:effectLst/>
              </a:rPr>
              <a:t>first</a:t>
            </a:r>
            <a:r>
              <a:rPr lang="es-ES" sz="3200" dirty="0">
                <a:effectLst/>
              </a:rPr>
              <a:t> </a:t>
            </a:r>
            <a:r>
              <a:rPr lang="es-ES" sz="3200" dirty="0" err="1">
                <a:effectLst/>
              </a:rPr>
              <a:t>voyage</a:t>
            </a:r>
            <a:r>
              <a:rPr lang="es-ES" sz="3200" dirty="0">
                <a:effectLst/>
              </a:rPr>
              <a:t>, </a:t>
            </a:r>
            <a:r>
              <a:rPr lang="es-ES" sz="3200" dirty="0" err="1">
                <a:effectLst/>
              </a:rPr>
              <a:t>we</a:t>
            </a:r>
            <a:r>
              <a:rPr lang="es-ES" sz="3200" dirty="0">
                <a:effectLst/>
              </a:rPr>
              <a:t> </a:t>
            </a:r>
            <a:r>
              <a:rPr lang="es-ES" sz="3200" dirty="0" err="1">
                <a:effectLst/>
              </a:rPr>
              <a:t>managed</a:t>
            </a:r>
            <a:r>
              <a:rPr lang="es-ES" sz="3200" dirty="0">
                <a:effectLst/>
              </a:rPr>
              <a:t> </a:t>
            </a:r>
            <a:r>
              <a:rPr lang="es-ES" sz="3200" dirty="0" err="1">
                <a:effectLst/>
              </a:rPr>
              <a:t>to</a:t>
            </a:r>
            <a:r>
              <a:rPr lang="es-ES" sz="3200" dirty="0">
                <a:effectLst/>
              </a:rPr>
              <a:t> </a:t>
            </a:r>
            <a:r>
              <a:rPr lang="es-ES" sz="3200" dirty="0" err="1">
                <a:effectLst/>
              </a:rPr>
              <a:t>work</a:t>
            </a:r>
            <a:r>
              <a:rPr lang="es-ES" sz="3200" dirty="0">
                <a:effectLst/>
              </a:rPr>
              <a:t> </a:t>
            </a:r>
            <a:r>
              <a:rPr lang="es-ES" sz="3200" dirty="0" err="1">
                <a:effectLst/>
              </a:rPr>
              <a:t>on</a:t>
            </a:r>
            <a:r>
              <a:rPr lang="es-ES" sz="3200" dirty="0">
                <a:effectLst/>
              </a:rPr>
              <a:t> diverse </a:t>
            </a:r>
            <a:r>
              <a:rPr lang="es-ES" sz="3200" dirty="0" err="1">
                <a:effectLst/>
              </a:rPr>
              <a:t>initiatives</a:t>
            </a:r>
            <a:r>
              <a:rPr lang="es-ES" sz="3200" dirty="0">
                <a:effectLst/>
              </a:rPr>
              <a:t> </a:t>
            </a:r>
            <a:r>
              <a:rPr lang="es-ES" sz="3200" dirty="0" err="1">
                <a:effectLst/>
              </a:rPr>
              <a:t>involving</a:t>
            </a:r>
            <a:r>
              <a:rPr lang="es-ES" sz="3200" dirty="0">
                <a:effectLst/>
              </a:rPr>
              <a:t> </a:t>
            </a:r>
            <a:r>
              <a:rPr lang="es-ES" sz="3200" dirty="0" err="1">
                <a:effectLst/>
              </a:rPr>
              <a:t>several</a:t>
            </a:r>
            <a:r>
              <a:rPr lang="es-ES" sz="3200" dirty="0">
                <a:effectLst/>
              </a:rPr>
              <a:t> </a:t>
            </a:r>
            <a:r>
              <a:rPr lang="es-ES" sz="3200" dirty="0" err="1">
                <a:effectLst/>
              </a:rPr>
              <a:t>of</a:t>
            </a:r>
            <a:r>
              <a:rPr lang="es-ES" sz="3200" dirty="0">
                <a:effectLst/>
              </a:rPr>
              <a:t> </a:t>
            </a:r>
            <a:r>
              <a:rPr lang="es-ES" sz="3200" dirty="0" err="1">
                <a:effectLst/>
              </a:rPr>
              <a:t>our</a:t>
            </a:r>
            <a:r>
              <a:rPr lang="es-ES" sz="3200" dirty="0">
                <a:effectLst/>
              </a:rPr>
              <a:t> </a:t>
            </a:r>
            <a:r>
              <a:rPr lang="es-ES" sz="3200" dirty="0" err="1">
                <a:effectLst/>
              </a:rPr>
              <a:t>academics</a:t>
            </a:r>
            <a:r>
              <a:rPr lang="es-ES" sz="3200" dirty="0">
                <a:effectLst/>
              </a:rPr>
              <a:t> and administrative staff and, </a:t>
            </a:r>
            <a:r>
              <a:rPr lang="es-ES" sz="3200" dirty="0" err="1">
                <a:effectLst/>
              </a:rPr>
              <a:t>of</a:t>
            </a:r>
            <a:r>
              <a:rPr lang="es-ES" sz="3200" dirty="0">
                <a:effectLst/>
              </a:rPr>
              <a:t> </a:t>
            </a:r>
            <a:r>
              <a:rPr lang="es-ES" sz="3200" dirty="0" err="1">
                <a:effectLst/>
              </a:rPr>
              <a:t>course</a:t>
            </a:r>
            <a:r>
              <a:rPr lang="es-ES" sz="3200" dirty="0">
                <a:effectLst/>
              </a:rPr>
              <a:t>, </a:t>
            </a:r>
            <a:r>
              <a:rPr lang="es-ES" sz="3200" dirty="0" err="1">
                <a:effectLst/>
              </a:rPr>
              <a:t>students</a:t>
            </a:r>
            <a:r>
              <a:rPr lang="es-ES" sz="3200" dirty="0">
                <a:effectLst/>
              </a:rPr>
              <a:t>. </a:t>
            </a:r>
            <a:r>
              <a:rPr lang="es-ES" sz="3200" dirty="0" err="1">
                <a:effectLst/>
              </a:rPr>
              <a:t>Students</a:t>
            </a:r>
            <a:r>
              <a:rPr lang="es-ES" sz="3200" dirty="0">
                <a:effectLst/>
              </a:rPr>
              <a:t> are </a:t>
            </a:r>
            <a:r>
              <a:rPr lang="es-ES" sz="3200" dirty="0" err="1">
                <a:effectLst/>
              </a:rPr>
              <a:t>the</a:t>
            </a:r>
            <a:r>
              <a:rPr lang="es-ES" sz="3200" dirty="0">
                <a:effectLst/>
              </a:rPr>
              <a:t> </a:t>
            </a:r>
            <a:r>
              <a:rPr lang="es-ES" sz="3200" dirty="0" err="1">
                <a:effectLst/>
              </a:rPr>
              <a:t>chief</a:t>
            </a:r>
            <a:r>
              <a:rPr lang="es-ES" sz="3200" dirty="0">
                <a:effectLst/>
              </a:rPr>
              <a:t> </a:t>
            </a:r>
            <a:r>
              <a:rPr lang="es-ES" sz="3200" dirty="0" err="1">
                <a:effectLst/>
              </a:rPr>
              <a:t>focus</a:t>
            </a:r>
            <a:r>
              <a:rPr lang="es-ES" sz="3200" dirty="0">
                <a:effectLst/>
              </a:rPr>
              <a:t> </a:t>
            </a:r>
            <a:r>
              <a:rPr lang="es-ES" sz="3200" dirty="0" err="1">
                <a:effectLst/>
              </a:rPr>
              <a:t>of</a:t>
            </a:r>
            <a:r>
              <a:rPr lang="es-ES" sz="3200" dirty="0">
                <a:effectLst/>
              </a:rPr>
              <a:t> </a:t>
            </a:r>
            <a:r>
              <a:rPr lang="es-ES" sz="3200" dirty="0" err="1">
                <a:effectLst/>
              </a:rPr>
              <a:t>our</a:t>
            </a:r>
            <a:r>
              <a:rPr lang="es-ES" sz="3200" dirty="0">
                <a:effectLst/>
              </a:rPr>
              <a:t> </a:t>
            </a:r>
            <a:r>
              <a:rPr lang="es-ES" sz="3200" dirty="0" err="1">
                <a:effectLst/>
              </a:rPr>
              <a:t>work</a:t>
            </a:r>
            <a:r>
              <a:rPr lang="es-ES" sz="3200" dirty="0">
                <a:effectLst/>
              </a:rPr>
              <a:t> and </a:t>
            </a:r>
            <a:r>
              <a:rPr lang="es-ES" sz="3200" dirty="0" err="1">
                <a:effectLst/>
              </a:rPr>
              <a:t>will</a:t>
            </a:r>
            <a:r>
              <a:rPr lang="es-ES" sz="3200" dirty="0">
                <a:effectLst/>
              </a:rPr>
              <a:t> so continue </a:t>
            </a:r>
            <a:r>
              <a:rPr lang="es-ES" sz="3200" dirty="0" err="1">
                <a:effectLst/>
              </a:rPr>
              <a:t>to</a:t>
            </a:r>
            <a:r>
              <a:rPr lang="es-ES" sz="3200" dirty="0">
                <a:effectLst/>
              </a:rPr>
              <a:t> be, </a:t>
            </a:r>
            <a:r>
              <a:rPr lang="es-ES" sz="3200" dirty="0" err="1">
                <a:effectLst/>
              </a:rPr>
              <a:t>going</a:t>
            </a:r>
            <a:r>
              <a:rPr lang="es-ES" sz="3200" dirty="0">
                <a:effectLst/>
              </a:rPr>
              <a:t> forward. </a:t>
            </a:r>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70349"/>
            <a:ext cx="9144000" cy="5887651"/>
          </a:xfrm>
        </p:spPr>
        <p:txBody>
          <a:bodyPr>
            <a:noAutofit/>
          </a:bodyPr>
          <a:lstStyle/>
          <a:p>
            <a:r>
              <a:rPr lang="es-ES" sz="2800" dirty="0">
                <a:effectLst/>
                <a:latin typeface="Calibri" panose="020F0502020204030204" pitchFamily="34" charset="0"/>
                <a:cs typeface="Calibri" panose="020F0502020204030204" pitchFamily="34" charset="0"/>
              </a:rPr>
              <a:t>In </a:t>
            </a:r>
            <a:r>
              <a:rPr lang="es-ES" sz="2800" dirty="0" err="1">
                <a:effectLst/>
                <a:latin typeface="Calibri" panose="020F0502020204030204" pitchFamily="34" charset="0"/>
                <a:cs typeface="Calibri" panose="020F0502020204030204" pitchFamily="34" charset="0"/>
              </a:rPr>
              <a:t>my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view</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have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also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managed</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achieve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something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else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beyond</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promised</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deliverables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SEA-EU and </a:t>
            </a:r>
            <a:r>
              <a:rPr lang="es-ES" sz="2800" dirty="0" err="1">
                <a:effectLst/>
                <a:latin typeface="Calibri" panose="020F0502020204030204" pitchFamily="34" charset="0"/>
                <a:cs typeface="Calibri" panose="020F0502020204030204" pitchFamily="34" charset="0"/>
              </a:rPr>
              <a:t>this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will</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assure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that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we</a:t>
            </a:r>
            <a:r>
              <a:rPr lang="es-ES" sz="2800" dirty="0">
                <a:effectLst/>
                <a:latin typeface="Calibri" panose="020F0502020204030204" pitchFamily="34" charset="0"/>
                <a:cs typeface="Calibri" panose="020F0502020204030204" pitchFamily="34" charset="0"/>
              </a:rPr>
              <a:t> continue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progress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project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into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future: </a:t>
            </a:r>
            <a:r>
              <a:rPr lang="es-ES" sz="2800" dirty="0" err="1">
                <a:effectLst/>
                <a:latin typeface="Calibri" panose="020F0502020204030204" pitchFamily="34" charset="0"/>
                <a:cs typeface="Calibri" panose="020F0502020204030204" pitchFamily="34" charset="0"/>
              </a:rPr>
              <a:t>namely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managed</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build</a:t>
            </a:r>
            <a:r>
              <a:rPr lang="es-ES" sz="2800" dirty="0">
                <a:effectLst/>
                <a:latin typeface="Calibri" panose="020F0502020204030204" pitchFamily="34" charset="0"/>
                <a:cs typeface="Calibri" panose="020F0502020204030204" pitchFamily="34" charset="0"/>
              </a:rPr>
              <a:t> a </a:t>
            </a:r>
            <a:r>
              <a:rPr lang="es-ES" sz="2800" dirty="0" err="1">
                <a:effectLst/>
                <a:latin typeface="Calibri" panose="020F0502020204030204" pitchFamily="34" charset="0"/>
                <a:cs typeface="Calibri" panose="020F0502020204030204" pitchFamily="34" charset="0"/>
              </a:rPr>
              <a:t>friendship</a:t>
            </a:r>
            <a:r>
              <a:rPr lang="es-ES" sz="2800" dirty="0">
                <a:effectLst/>
                <a:latin typeface="Calibri" panose="020F0502020204030204" pitchFamily="34" charset="0"/>
                <a:cs typeface="Calibri" panose="020F0502020204030204" pitchFamily="34" charset="0"/>
              </a:rPr>
              <a:t> and mutual trust </a:t>
            </a:r>
            <a:r>
              <a:rPr lang="es-ES" sz="2800" dirty="0" err="1">
                <a:effectLst/>
                <a:latin typeface="Calibri" panose="020F0502020204030204" pitchFamily="34" charset="0"/>
                <a:cs typeface="Calibri" panose="020F0502020204030204" pitchFamily="34" charset="0"/>
              </a:rPr>
              <a:t>between</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allow</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overcome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any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difficulties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even</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if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challenging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that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will</a:t>
            </a:r>
            <a:r>
              <a:rPr lang="es-ES" sz="2800" dirty="0">
                <a:effectLst/>
                <a:latin typeface="Calibri" panose="020F0502020204030204" pitchFamily="34" charset="0"/>
                <a:cs typeface="Calibri" panose="020F0502020204030204" pitchFamily="34" charset="0"/>
              </a:rPr>
              <a:t> come </a:t>
            </a:r>
            <a:r>
              <a:rPr lang="es-ES" sz="2800" dirty="0" err="1">
                <a:effectLst/>
                <a:latin typeface="Calibri" panose="020F0502020204030204" pitchFamily="34" charset="0"/>
                <a:cs typeface="Calibri" panose="020F0502020204030204" pitchFamily="34" charset="0"/>
              </a:rPr>
              <a:t>our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way</a:t>
            </a:r>
            <a:r>
              <a:rPr lang="es-ES" sz="2800" dirty="0">
                <a:effectLst/>
                <a:latin typeface="Calibri" panose="020F0502020204030204" pitchFamily="34" charset="0"/>
                <a:cs typeface="Calibri" panose="020F0502020204030204" pitchFamily="34" charset="0"/>
              </a:rPr>
              <a:t>. </a:t>
            </a:r>
            <a:endParaRPr lang="es-ES" sz="2800" dirty="0">
              <a:latin typeface="Calibri" panose="020F0502020204030204" pitchFamily="34" charset="0"/>
              <a:cs typeface="Calibri" panose="020F0502020204030204" pitchFamily="34" charset="0"/>
            </a:endParaRPr>
          </a:p>
          <a:p>
            <a:r>
              <a:rPr lang="es-ES" sz="2800" dirty="0" err="1">
                <a:effectLst/>
                <a:latin typeface="Calibri" panose="020F0502020204030204" pitchFamily="34" charset="0"/>
                <a:cs typeface="Calibri" panose="020F0502020204030204" pitchFamily="34" charset="0"/>
              </a:rPr>
              <a:t>Talking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about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friendship</a:t>
            </a:r>
            <a:r>
              <a:rPr lang="es-ES" sz="2800" dirty="0">
                <a:effectLst/>
                <a:latin typeface="Calibri" panose="020F0502020204030204" pitchFamily="34" charset="0"/>
                <a:cs typeface="Calibri" panose="020F0502020204030204" pitchFamily="34" charset="0"/>
              </a:rPr>
              <a:t> and mutual </a:t>
            </a:r>
            <a:r>
              <a:rPr lang="es-ES" sz="2800" dirty="0" err="1">
                <a:effectLst/>
                <a:latin typeface="Calibri" panose="020F0502020204030204" pitchFamily="34" charset="0"/>
                <a:cs typeface="Calibri" panose="020F0502020204030204" pitchFamily="34" charset="0"/>
              </a:rPr>
              <a:t>affection</a:t>
            </a:r>
            <a:r>
              <a:rPr lang="es-ES" sz="2800" dirty="0">
                <a:effectLst/>
                <a:latin typeface="Calibri" panose="020F0502020204030204" pitchFamily="34" charset="0"/>
                <a:cs typeface="Calibri" panose="020F0502020204030204" pitchFamily="34" charset="0"/>
              </a:rPr>
              <a:t>, I </a:t>
            </a:r>
            <a:r>
              <a:rPr lang="es-ES" sz="2800" dirty="0" err="1">
                <a:effectLst/>
                <a:latin typeface="Calibri" panose="020F0502020204030204" pitchFamily="34" charset="0"/>
                <a:cs typeface="Calibri" panose="020F0502020204030204" pitchFamily="34" charset="0"/>
              </a:rPr>
              <a:t>recall</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memory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Mattheu</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Gallou</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whose</a:t>
            </a:r>
            <a:r>
              <a:rPr lang="es-ES" sz="2800" dirty="0">
                <a:effectLst/>
                <a:latin typeface="Calibri" panose="020F0502020204030204" pitchFamily="34" charset="0"/>
                <a:cs typeface="Calibri" panose="020F0502020204030204" pitchFamily="34" charset="0"/>
              </a:rPr>
              <a:t> passing </a:t>
            </a:r>
            <a:r>
              <a:rPr lang="es-ES" sz="2800" dirty="0" err="1">
                <a:effectLst/>
                <a:latin typeface="Calibri" panose="020F0502020204030204" pitchFamily="34" charset="0"/>
                <a:cs typeface="Calibri" panose="020F0502020204030204" pitchFamily="34" charset="0"/>
              </a:rPr>
              <a:t>left</a:t>
            </a:r>
            <a:r>
              <a:rPr lang="es-ES" sz="2800" dirty="0">
                <a:effectLst/>
                <a:latin typeface="Calibri" panose="020F0502020204030204" pitchFamily="34" charset="0"/>
                <a:cs typeface="Calibri" panose="020F0502020204030204" pitchFamily="34" charset="0"/>
              </a:rPr>
              <a:t> a </a:t>
            </a:r>
            <a:r>
              <a:rPr lang="es-ES" sz="2800" dirty="0" err="1">
                <a:effectLst/>
                <a:latin typeface="Calibri" panose="020F0502020204030204" pitchFamily="34" charset="0"/>
                <a:cs typeface="Calibri" panose="020F0502020204030204" pitchFamily="34" charset="0"/>
              </a:rPr>
              <a:t>great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void</a:t>
            </a:r>
            <a:r>
              <a:rPr lang="es-ES" sz="2800" dirty="0">
                <a:effectLst/>
                <a:latin typeface="Calibri" panose="020F0502020204030204" pitchFamily="34" charset="0"/>
                <a:cs typeface="Calibri" panose="020F0502020204030204" pitchFamily="34" charset="0"/>
              </a:rPr>
              <a:t>. I </a:t>
            </a:r>
            <a:r>
              <a:rPr lang="es-ES" sz="2800" dirty="0" err="1">
                <a:effectLst/>
                <a:latin typeface="Calibri" panose="020F0502020204030204" pitchFamily="34" charset="0"/>
                <a:cs typeface="Calibri" panose="020F0502020204030204" pitchFamily="34" charset="0"/>
              </a:rPr>
              <a:t>remember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him</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vividly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during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our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last</a:t>
            </a:r>
            <a:r>
              <a:rPr lang="es-ES" sz="2800" dirty="0">
                <a:effectLst/>
                <a:latin typeface="Calibri" panose="020F0502020204030204" pitchFamily="34" charset="0"/>
                <a:cs typeface="Calibri" panose="020F0502020204030204" pitchFamily="34" charset="0"/>
              </a:rPr>
              <a:t> meeting in Brest </a:t>
            </a:r>
            <a:r>
              <a:rPr lang="es-ES" sz="2800" dirty="0" err="1">
                <a:effectLst/>
                <a:latin typeface="Calibri" panose="020F0502020204030204" pitchFamily="34" charset="0"/>
                <a:cs typeface="Calibri" panose="020F0502020204030204" pitchFamily="34" charset="0"/>
              </a:rPr>
              <a:t>last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September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where</a:t>
            </a:r>
            <a:r>
              <a:rPr lang="es-ES" sz="2800" dirty="0">
                <a:effectLst/>
                <a:latin typeface="Calibri" panose="020F0502020204030204" pitchFamily="34" charset="0"/>
                <a:cs typeface="Calibri" panose="020F0502020204030204" pitchFamily="34" charset="0"/>
              </a:rPr>
              <a:t> he </a:t>
            </a:r>
            <a:r>
              <a:rPr lang="es-ES" sz="2800" dirty="0" err="1">
                <a:effectLst/>
                <a:latin typeface="Calibri" panose="020F0502020204030204" pitchFamily="34" charset="0"/>
                <a:cs typeface="Calibri" panose="020F0502020204030204" pitchFamily="34" charset="0"/>
              </a:rPr>
              <a:t>spoke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about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everything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except</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his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serious</a:t>
            </a:r>
            <a:r>
              <a:rPr lang="es-ES" sz="2800" dirty="0">
                <a:effectLst/>
                <a:latin typeface="Calibri" panose="020F0502020204030204" pitchFamily="34" charset="0"/>
                <a:cs typeface="Calibri" panose="020F0502020204030204" pitchFamily="34" charset="0"/>
              </a:rPr>
              <a:t> and </a:t>
            </a:r>
            <a:r>
              <a:rPr lang="es-ES" sz="2800" dirty="0" err="1">
                <a:effectLst/>
                <a:latin typeface="Calibri" panose="020F0502020204030204" pitchFamily="34" charset="0"/>
                <a:cs typeface="Calibri" panose="020F0502020204030204" pitchFamily="34" charset="0"/>
              </a:rPr>
              <a:t>painful</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condition</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His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tremendous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fortitude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was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an</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inspiration</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all</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Mattheu</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is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hopefully</a:t>
            </a:r>
            <a:r>
              <a:rPr lang="es-ES" sz="2800" dirty="0">
                <a:effectLst/>
                <a:latin typeface="Calibri" panose="020F0502020204030204" pitchFamily="34" charset="0"/>
                <a:cs typeface="Calibri" panose="020F0502020204030204" pitchFamily="34" charset="0"/>
              </a:rPr>
              <a:t> in a </a:t>
            </a:r>
            <a:r>
              <a:rPr lang="es-ES" sz="2800" dirty="0" err="1">
                <a:effectLst/>
                <a:latin typeface="Calibri" panose="020F0502020204030204" pitchFamily="34" charset="0"/>
                <a:cs typeface="Calibri" panose="020F0502020204030204" pitchFamily="34" charset="0"/>
              </a:rPr>
              <a:t>better</a:t>
            </a:r>
            <a:r>
              <a:rPr lang="es-ES" sz="2800" dirty="0">
                <a:effectLst/>
                <a:latin typeface="Calibri" panose="020F0502020204030204" pitchFamily="34" charset="0"/>
                <a:cs typeface="Calibri" panose="020F0502020204030204" pitchFamily="34" charset="0"/>
              </a:rPr>
              <a:t> place </a:t>
            </a:r>
            <a:r>
              <a:rPr lang="es-ES" sz="2800" dirty="0" err="1">
                <a:effectLst/>
                <a:latin typeface="Calibri" panose="020F0502020204030204" pitchFamily="34" charset="0"/>
                <a:cs typeface="Calibri" panose="020F0502020204030204" pitchFamily="34" charset="0"/>
              </a:rPr>
              <a:t>today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perhaps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looking</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down</a:t>
            </a:r>
            <a:r>
              <a:rPr lang="es-ES" sz="2800" dirty="0">
                <a:effectLst/>
                <a:latin typeface="Calibri" panose="020F0502020204030204" pitchFamily="34" charset="0"/>
                <a:cs typeface="Calibri" panose="020F0502020204030204" pitchFamily="34" charset="0"/>
              </a:rPr>
              <a:t> at </a:t>
            </a:r>
            <a:r>
              <a:rPr lang="es-ES" sz="2800" dirty="0" err="1">
                <a:effectLst/>
                <a:latin typeface="Calibri" panose="020F0502020204030204" pitchFamily="34" charset="0"/>
                <a:cs typeface="Calibri" panose="020F0502020204030204" pitchFamily="34" charset="0"/>
              </a:rPr>
              <a:t>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with</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his</a:t>
            </a:r>
            <a:r>
              <a:rPr lang="es-ES" sz="2800" dirty="0">
                <a:effectLst/>
                <a:latin typeface="Calibri" panose="020F0502020204030204" pitchFamily="34" charset="0"/>
                <a:cs typeface="Calibri" panose="020F0502020204030204" pitchFamily="34" charset="0"/>
              </a:rPr>
              <a:t> usual and </a:t>
            </a:r>
            <a:r>
              <a:rPr lang="es-ES" sz="2800" dirty="0" err="1">
                <a:effectLst/>
                <a:latin typeface="Calibri" panose="020F0502020204030204" pitchFamily="34" charset="0"/>
                <a:cs typeface="Calibri" panose="020F0502020204030204" pitchFamily="34" charset="0"/>
              </a:rPr>
              <a:t>easy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smile</a:t>
            </a:r>
            <a:r>
              <a:rPr lang="es-ES" sz="2800" dirty="0">
                <a:effectLst/>
                <a:latin typeface="Calibri" panose="020F0502020204030204" pitchFamily="34" charset="0"/>
                <a:cs typeface="Calibri" panose="020F0502020204030204" pitchFamily="34" charset="0"/>
              </a:rPr>
              <a:t> as he </a:t>
            </a:r>
            <a:r>
              <a:rPr lang="es-ES" sz="2800" dirty="0" err="1">
                <a:effectLst/>
                <a:latin typeface="Calibri" panose="020F0502020204030204" pitchFamily="34" charset="0"/>
                <a:cs typeface="Calibri" panose="020F0502020204030204" pitchFamily="34" charset="0"/>
              </a:rPr>
              <a:t>wishes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success</a:t>
            </a:r>
            <a:r>
              <a:rPr lang="es-ES" sz="2800" dirty="0">
                <a:effectLst/>
                <a:latin typeface="Calibri" panose="020F0502020204030204" pitchFamily="34" charset="0"/>
                <a:cs typeface="Calibri" panose="020F0502020204030204" pitchFamily="34" charset="0"/>
              </a:rPr>
              <a:t>. </a:t>
            </a:r>
            <a:endParaRPr lang="es-ES" sz="2800" dirty="0">
              <a:latin typeface="Calibri" panose="020F0502020204030204" pitchFamily="34" charset="0"/>
              <a:cs typeface="Calibri" panose="020F0502020204030204" pitchFamily="34"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293733"/>
            <a:ext cx="9144000" cy="5887651"/>
          </a:xfrm>
        </p:spPr>
        <p:txBody>
          <a:bodyPr>
            <a:noAutofit/>
          </a:bodyPr>
          <a:lstStyle/>
          <a:p>
            <a:r>
              <a:rPr lang="es-ES" sz="3200" dirty="0" err="1">
                <a:effectLst/>
              </a:rPr>
              <a:t>Dear</a:t>
            </a:r>
            <a:r>
              <a:rPr lang="es-ES" sz="3200" dirty="0">
                <a:effectLst/>
              </a:rPr>
              <a:t> </a:t>
            </a:r>
            <a:r>
              <a:rPr lang="es-ES" sz="3200" dirty="0" err="1">
                <a:effectLst/>
              </a:rPr>
              <a:t>Rectors</a:t>
            </a:r>
            <a:r>
              <a:rPr lang="es-ES" sz="3200" dirty="0">
                <a:effectLst/>
              </a:rPr>
              <a:t> </a:t>
            </a:r>
            <a:r>
              <a:rPr lang="es-ES" sz="3200" dirty="0" err="1">
                <a:effectLst/>
              </a:rPr>
              <a:t>of</a:t>
            </a:r>
            <a:r>
              <a:rPr lang="es-ES" sz="3200" dirty="0">
                <a:effectLst/>
              </a:rPr>
              <a:t> </a:t>
            </a:r>
            <a:r>
              <a:rPr lang="es-ES" sz="3200" dirty="0" err="1">
                <a:effectLst/>
              </a:rPr>
              <a:t>the</a:t>
            </a:r>
            <a:r>
              <a:rPr lang="es-ES" sz="3200" dirty="0">
                <a:effectLst/>
              </a:rPr>
              <a:t> </a:t>
            </a:r>
            <a:r>
              <a:rPr lang="es-ES" sz="3200" dirty="0" err="1">
                <a:effectLst/>
              </a:rPr>
              <a:t>Universities</a:t>
            </a:r>
            <a:r>
              <a:rPr lang="es-ES" sz="3200" dirty="0">
                <a:effectLst/>
              </a:rPr>
              <a:t> </a:t>
            </a:r>
            <a:r>
              <a:rPr lang="es-ES" sz="3200" dirty="0" err="1">
                <a:effectLst/>
              </a:rPr>
              <a:t>of</a:t>
            </a:r>
            <a:r>
              <a:rPr lang="es-ES" sz="3200" dirty="0">
                <a:effectLst/>
              </a:rPr>
              <a:t> Algarve, </a:t>
            </a:r>
            <a:r>
              <a:rPr lang="es-ES" sz="3200" dirty="0" err="1">
                <a:effectLst/>
              </a:rPr>
              <a:t>Parthenope</a:t>
            </a:r>
            <a:r>
              <a:rPr lang="es-ES" sz="3200" dirty="0">
                <a:effectLst/>
              </a:rPr>
              <a:t> and Nord: I am </a:t>
            </a:r>
            <a:r>
              <a:rPr lang="es-ES" sz="3200" dirty="0" err="1">
                <a:effectLst/>
              </a:rPr>
              <a:t>sorry</a:t>
            </a:r>
            <a:r>
              <a:rPr lang="es-ES" sz="3200" dirty="0">
                <a:effectLst/>
              </a:rPr>
              <a:t> </a:t>
            </a:r>
            <a:r>
              <a:rPr lang="es-ES" sz="3200" dirty="0" err="1">
                <a:effectLst/>
              </a:rPr>
              <a:t>that</a:t>
            </a:r>
            <a:r>
              <a:rPr lang="es-ES" sz="3200" dirty="0">
                <a:effectLst/>
              </a:rPr>
              <a:t> </a:t>
            </a:r>
            <a:r>
              <a:rPr lang="es-ES" sz="3200" dirty="0" err="1">
                <a:effectLst/>
              </a:rPr>
              <a:t>due</a:t>
            </a:r>
            <a:r>
              <a:rPr lang="es-ES" sz="3200" dirty="0">
                <a:effectLst/>
              </a:rPr>
              <a:t> </a:t>
            </a:r>
            <a:r>
              <a:rPr lang="es-ES" sz="3200" dirty="0" err="1">
                <a:effectLst/>
              </a:rPr>
              <a:t>to</a:t>
            </a:r>
            <a:r>
              <a:rPr lang="es-ES" sz="3200" dirty="0">
                <a:effectLst/>
              </a:rPr>
              <a:t> a back </a:t>
            </a:r>
            <a:r>
              <a:rPr lang="es-ES" sz="3200" dirty="0" err="1">
                <a:effectLst/>
              </a:rPr>
              <a:t>problem</a:t>
            </a:r>
            <a:r>
              <a:rPr lang="es-ES" sz="3200" dirty="0">
                <a:effectLst/>
              </a:rPr>
              <a:t> I </a:t>
            </a:r>
            <a:r>
              <a:rPr lang="es-ES" sz="3200" dirty="0" err="1">
                <a:effectLst/>
              </a:rPr>
              <a:t>cannot</a:t>
            </a:r>
            <a:r>
              <a:rPr lang="es-ES" sz="3200" dirty="0">
                <a:effectLst/>
              </a:rPr>
              <a:t> </a:t>
            </a:r>
            <a:r>
              <a:rPr lang="es-ES" sz="3200" dirty="0" err="1">
                <a:effectLst/>
              </a:rPr>
              <a:t>meet</a:t>
            </a:r>
            <a:r>
              <a:rPr lang="es-ES" sz="3200" dirty="0">
                <a:effectLst/>
              </a:rPr>
              <a:t> </a:t>
            </a:r>
            <a:r>
              <a:rPr lang="es-ES" sz="3200" dirty="0" err="1">
                <a:effectLst/>
              </a:rPr>
              <a:t>with</a:t>
            </a:r>
            <a:r>
              <a:rPr lang="es-ES" sz="3200" dirty="0">
                <a:effectLst/>
              </a:rPr>
              <a:t> </a:t>
            </a:r>
            <a:r>
              <a:rPr lang="es-ES" sz="3200" dirty="0" err="1">
                <a:effectLst/>
              </a:rPr>
              <a:t>you</a:t>
            </a:r>
            <a:r>
              <a:rPr lang="es-ES" sz="3200" dirty="0">
                <a:effectLst/>
              </a:rPr>
              <a:t> in </a:t>
            </a:r>
            <a:r>
              <a:rPr lang="es-ES" sz="3200" dirty="0" err="1">
                <a:effectLst/>
              </a:rPr>
              <a:t>person</a:t>
            </a:r>
            <a:r>
              <a:rPr lang="es-ES" sz="3200" dirty="0">
                <a:effectLst/>
              </a:rPr>
              <a:t>: I am </a:t>
            </a:r>
            <a:r>
              <a:rPr lang="es-ES" sz="3200" dirty="0" err="1">
                <a:effectLst/>
              </a:rPr>
              <a:t>leaving</a:t>
            </a:r>
            <a:r>
              <a:rPr lang="es-ES" sz="3200" dirty="0">
                <a:effectLst/>
              </a:rPr>
              <a:t> </a:t>
            </a:r>
            <a:r>
              <a:rPr lang="es-ES" sz="3200" dirty="0" err="1">
                <a:effectLst/>
              </a:rPr>
              <a:t>it</a:t>
            </a:r>
            <a:r>
              <a:rPr lang="es-ES" sz="3200" dirty="0">
                <a:effectLst/>
              </a:rPr>
              <a:t> </a:t>
            </a:r>
            <a:r>
              <a:rPr lang="es-ES" sz="3200" dirty="0" err="1">
                <a:effectLst/>
              </a:rPr>
              <a:t>to</a:t>
            </a:r>
            <a:r>
              <a:rPr lang="es-ES" sz="3200" dirty="0">
                <a:effectLst/>
              </a:rPr>
              <a:t> Pro Rector </a:t>
            </a:r>
            <a:r>
              <a:rPr lang="es-ES" sz="3200" dirty="0" err="1">
                <a:effectLst/>
              </a:rPr>
              <a:t>Professor</a:t>
            </a:r>
            <a:r>
              <a:rPr lang="es-ES" sz="3200" dirty="0">
                <a:effectLst/>
              </a:rPr>
              <a:t> Frank </a:t>
            </a:r>
            <a:r>
              <a:rPr lang="es-ES" sz="3200" dirty="0" err="1">
                <a:effectLst/>
              </a:rPr>
              <a:t>Bezzina</a:t>
            </a:r>
            <a:r>
              <a:rPr lang="es-ES" sz="3200" dirty="0">
                <a:effectLst/>
              </a:rPr>
              <a:t> </a:t>
            </a:r>
            <a:r>
              <a:rPr lang="es-ES" sz="3200" dirty="0" err="1">
                <a:effectLst/>
              </a:rPr>
              <a:t>to</a:t>
            </a:r>
            <a:r>
              <a:rPr lang="es-ES" sz="3200" dirty="0">
                <a:effectLst/>
              </a:rPr>
              <a:t> </a:t>
            </a:r>
            <a:r>
              <a:rPr lang="es-ES" sz="3200" dirty="0" err="1">
                <a:effectLst/>
              </a:rPr>
              <a:t>give</a:t>
            </a:r>
            <a:r>
              <a:rPr lang="es-ES" sz="3200" dirty="0">
                <a:effectLst/>
              </a:rPr>
              <a:t> </a:t>
            </a:r>
            <a:r>
              <a:rPr lang="es-ES" sz="3200" dirty="0" err="1">
                <a:effectLst/>
              </a:rPr>
              <a:t>you</a:t>
            </a:r>
            <a:r>
              <a:rPr lang="es-ES" sz="3200" dirty="0">
                <a:effectLst/>
              </a:rPr>
              <a:t> a </a:t>
            </a:r>
            <a:r>
              <a:rPr lang="es-ES" sz="3200" dirty="0" err="1">
                <a:effectLst/>
              </a:rPr>
              <a:t>heartfelt</a:t>
            </a:r>
            <a:r>
              <a:rPr lang="es-ES" sz="3200" dirty="0">
                <a:effectLst/>
              </a:rPr>
              <a:t> </a:t>
            </a:r>
            <a:r>
              <a:rPr lang="es-ES" sz="3200" dirty="0" err="1">
                <a:effectLst/>
              </a:rPr>
              <a:t>welcome</a:t>
            </a:r>
            <a:r>
              <a:rPr lang="es-ES" sz="3200" dirty="0">
                <a:effectLst/>
              </a:rPr>
              <a:t> and </a:t>
            </a:r>
            <a:r>
              <a:rPr lang="es-ES" sz="3200" dirty="0" err="1">
                <a:effectLst/>
              </a:rPr>
              <a:t>relay</a:t>
            </a:r>
            <a:r>
              <a:rPr lang="es-ES" sz="3200" dirty="0">
                <a:effectLst/>
              </a:rPr>
              <a:t> </a:t>
            </a:r>
            <a:r>
              <a:rPr lang="es-ES" sz="3200" dirty="0" err="1">
                <a:effectLst/>
              </a:rPr>
              <a:t>my</a:t>
            </a:r>
            <a:r>
              <a:rPr lang="es-ES" sz="3200" dirty="0">
                <a:effectLst/>
              </a:rPr>
              <a:t> </a:t>
            </a:r>
            <a:r>
              <a:rPr lang="es-ES" sz="3200" dirty="0" err="1">
                <a:effectLst/>
              </a:rPr>
              <a:t>greetings</a:t>
            </a:r>
            <a:r>
              <a:rPr lang="es-ES" sz="3200" dirty="0">
                <a:effectLst/>
              </a:rPr>
              <a:t> </a:t>
            </a:r>
            <a:r>
              <a:rPr lang="es-ES" sz="3200" dirty="0" err="1">
                <a:effectLst/>
              </a:rPr>
              <a:t>from</a:t>
            </a:r>
            <a:r>
              <a:rPr lang="es-ES" sz="3200" dirty="0">
                <a:effectLst/>
              </a:rPr>
              <a:t> Malta. </a:t>
            </a:r>
            <a:endParaRPr lang="es-ES" sz="3200" dirty="0"/>
          </a:p>
          <a:p>
            <a:r>
              <a:rPr lang="es-ES" sz="3200" dirty="0">
                <a:effectLst/>
              </a:rPr>
              <a:t>I </a:t>
            </a:r>
            <a:r>
              <a:rPr lang="es-ES" sz="3200" dirty="0" err="1">
                <a:effectLst/>
              </a:rPr>
              <a:t>would</a:t>
            </a:r>
            <a:r>
              <a:rPr lang="es-ES" sz="3200" dirty="0">
                <a:effectLst/>
              </a:rPr>
              <a:t> </a:t>
            </a:r>
            <a:r>
              <a:rPr lang="es-ES" sz="3200" dirty="0" err="1">
                <a:effectLst/>
              </a:rPr>
              <a:t>like</a:t>
            </a:r>
            <a:r>
              <a:rPr lang="es-ES" sz="3200" dirty="0">
                <a:effectLst/>
              </a:rPr>
              <a:t> </a:t>
            </a:r>
            <a:r>
              <a:rPr lang="es-ES" sz="3200" dirty="0" err="1">
                <a:effectLst/>
              </a:rPr>
              <a:t>to</a:t>
            </a:r>
            <a:r>
              <a:rPr lang="es-ES" sz="3200" dirty="0">
                <a:effectLst/>
              </a:rPr>
              <a:t> </a:t>
            </a:r>
            <a:r>
              <a:rPr lang="es-ES" sz="3200" dirty="0" err="1">
                <a:effectLst/>
              </a:rPr>
              <a:t>give</a:t>
            </a:r>
            <a:r>
              <a:rPr lang="es-ES" sz="3200" dirty="0">
                <a:effectLst/>
              </a:rPr>
              <a:t> </a:t>
            </a:r>
            <a:r>
              <a:rPr lang="es-ES" sz="3200" dirty="0" err="1">
                <a:effectLst/>
              </a:rPr>
              <a:t>special</a:t>
            </a:r>
            <a:r>
              <a:rPr lang="es-ES" sz="3200" dirty="0">
                <a:effectLst/>
              </a:rPr>
              <a:t> </a:t>
            </a:r>
            <a:r>
              <a:rPr lang="es-ES" sz="3200" dirty="0" err="1">
                <a:effectLst/>
              </a:rPr>
              <a:t>thanks</a:t>
            </a:r>
            <a:r>
              <a:rPr lang="es-ES" sz="3200" dirty="0">
                <a:effectLst/>
              </a:rPr>
              <a:t> </a:t>
            </a:r>
            <a:r>
              <a:rPr lang="es-ES" sz="3200" dirty="0" err="1">
                <a:effectLst/>
              </a:rPr>
              <a:t>to</a:t>
            </a:r>
            <a:r>
              <a:rPr lang="es-ES" sz="3200" dirty="0">
                <a:effectLst/>
              </a:rPr>
              <a:t> Rector Francisco </a:t>
            </a:r>
            <a:r>
              <a:rPr lang="es-ES" sz="3200" dirty="0" err="1">
                <a:effectLst/>
              </a:rPr>
              <a:t>Piniella</a:t>
            </a:r>
            <a:r>
              <a:rPr lang="es-ES" sz="3200" dirty="0">
                <a:effectLst/>
              </a:rPr>
              <a:t> </a:t>
            </a:r>
            <a:r>
              <a:rPr lang="es-ES" sz="3200" dirty="0" err="1">
                <a:effectLst/>
              </a:rPr>
              <a:t>for</a:t>
            </a:r>
            <a:r>
              <a:rPr lang="es-ES" sz="3200" dirty="0">
                <a:effectLst/>
              </a:rPr>
              <a:t> </a:t>
            </a:r>
            <a:r>
              <a:rPr lang="es-ES" sz="3200" dirty="0" err="1">
                <a:effectLst/>
              </a:rPr>
              <a:t>his</a:t>
            </a:r>
            <a:r>
              <a:rPr lang="es-ES" sz="3200" dirty="0">
                <a:effectLst/>
              </a:rPr>
              <a:t> </a:t>
            </a:r>
            <a:r>
              <a:rPr lang="es-ES" sz="3200" dirty="0" err="1">
                <a:effectLst/>
              </a:rPr>
              <a:t>leadership</a:t>
            </a:r>
            <a:r>
              <a:rPr lang="es-ES" sz="3200" dirty="0">
                <a:effectLst/>
              </a:rPr>
              <a:t> and </a:t>
            </a:r>
            <a:r>
              <a:rPr lang="es-ES" sz="3200" dirty="0" err="1">
                <a:effectLst/>
              </a:rPr>
              <a:t>Prof</a:t>
            </a:r>
            <a:r>
              <a:rPr lang="es-ES" sz="3200" dirty="0">
                <a:effectLst/>
              </a:rPr>
              <a:t> Fidel </a:t>
            </a:r>
            <a:r>
              <a:rPr lang="es-ES" sz="3200" dirty="0" err="1">
                <a:effectLst/>
              </a:rPr>
              <a:t>Echevarria</a:t>
            </a:r>
            <a:r>
              <a:rPr lang="es-ES" sz="3200" dirty="0">
                <a:effectLst/>
              </a:rPr>
              <a:t> </a:t>
            </a:r>
            <a:r>
              <a:rPr lang="es-ES" sz="3200" dirty="0" err="1">
                <a:effectLst/>
              </a:rPr>
              <a:t>for</a:t>
            </a:r>
            <a:r>
              <a:rPr lang="es-ES" sz="3200" dirty="0">
                <a:effectLst/>
              </a:rPr>
              <a:t> </a:t>
            </a:r>
            <a:r>
              <a:rPr lang="es-ES" sz="3200" dirty="0" err="1">
                <a:effectLst/>
              </a:rPr>
              <a:t>coordinating</a:t>
            </a:r>
            <a:r>
              <a:rPr lang="es-ES" sz="3200" dirty="0">
                <a:effectLst/>
              </a:rPr>
              <a:t> </a:t>
            </a:r>
            <a:r>
              <a:rPr lang="es-ES" sz="3200" dirty="0" err="1">
                <a:effectLst/>
              </a:rPr>
              <a:t>this</a:t>
            </a:r>
            <a:r>
              <a:rPr lang="es-ES" sz="3200" dirty="0">
                <a:effectLst/>
              </a:rPr>
              <a:t> </a:t>
            </a:r>
            <a:r>
              <a:rPr lang="es-ES" sz="3200" dirty="0" err="1">
                <a:effectLst/>
              </a:rPr>
              <a:t>project</a:t>
            </a:r>
            <a:r>
              <a:rPr lang="es-ES" sz="3200" dirty="0">
                <a:effectLst/>
              </a:rPr>
              <a:t> so </a:t>
            </a:r>
            <a:r>
              <a:rPr lang="es-ES" sz="3200" dirty="0" err="1">
                <a:effectLst/>
              </a:rPr>
              <a:t>well</a:t>
            </a:r>
            <a:r>
              <a:rPr lang="es-ES" sz="3200" dirty="0">
                <a:effectLst/>
              </a:rPr>
              <a:t>: I am </a:t>
            </a:r>
            <a:r>
              <a:rPr lang="es-ES" sz="3200" dirty="0" err="1">
                <a:effectLst/>
              </a:rPr>
              <a:t>convinced</a:t>
            </a:r>
            <a:r>
              <a:rPr lang="es-ES" sz="3200" dirty="0">
                <a:effectLst/>
              </a:rPr>
              <a:t> </a:t>
            </a:r>
            <a:r>
              <a:rPr lang="es-ES" sz="3200" dirty="0" err="1">
                <a:effectLst/>
              </a:rPr>
              <a:t>that</a:t>
            </a:r>
            <a:r>
              <a:rPr lang="es-ES" sz="3200" dirty="0">
                <a:effectLst/>
              </a:rPr>
              <a:t>, </a:t>
            </a:r>
            <a:r>
              <a:rPr lang="es-ES" sz="3200" dirty="0" err="1">
                <a:effectLst/>
              </a:rPr>
              <a:t>going</a:t>
            </a:r>
            <a:r>
              <a:rPr lang="es-ES" sz="3200" dirty="0">
                <a:effectLst/>
              </a:rPr>
              <a:t> forward, </a:t>
            </a:r>
            <a:r>
              <a:rPr lang="es-ES" sz="3200" dirty="0" err="1">
                <a:effectLst/>
              </a:rPr>
              <a:t>we</a:t>
            </a:r>
            <a:r>
              <a:rPr lang="es-ES" sz="3200" dirty="0">
                <a:effectLst/>
              </a:rPr>
              <a:t> </a:t>
            </a:r>
            <a:r>
              <a:rPr lang="es-ES" sz="3200" dirty="0" err="1">
                <a:effectLst/>
              </a:rPr>
              <a:t>will</a:t>
            </a:r>
            <a:r>
              <a:rPr lang="es-ES" sz="3200" dirty="0">
                <a:effectLst/>
              </a:rPr>
              <a:t> </a:t>
            </a:r>
            <a:r>
              <a:rPr lang="es-ES" sz="3200" dirty="0" err="1">
                <a:effectLst/>
              </a:rPr>
              <a:t>also</a:t>
            </a:r>
            <a:r>
              <a:rPr lang="es-ES" sz="3200" dirty="0">
                <a:effectLst/>
              </a:rPr>
              <a:t> </a:t>
            </a:r>
            <a:r>
              <a:rPr lang="es-ES" sz="3200" dirty="0" err="1">
                <a:effectLst/>
              </a:rPr>
              <a:t>reach</a:t>
            </a:r>
            <a:r>
              <a:rPr lang="es-ES" sz="3200" dirty="0">
                <a:effectLst/>
              </a:rPr>
              <a:t> </a:t>
            </a:r>
            <a:r>
              <a:rPr lang="es-ES" sz="3200" dirty="0" err="1">
                <a:effectLst/>
              </a:rPr>
              <a:t>our</a:t>
            </a:r>
            <a:r>
              <a:rPr lang="es-ES" sz="3200" dirty="0">
                <a:effectLst/>
              </a:rPr>
              <a:t> new </a:t>
            </a:r>
            <a:r>
              <a:rPr lang="es-ES" sz="3200" dirty="0" err="1">
                <a:effectLst/>
              </a:rPr>
              <a:t>objectives</a:t>
            </a:r>
            <a:r>
              <a:rPr lang="es-ES" sz="3200" dirty="0">
                <a:effectLst/>
              </a:rPr>
              <a:t> </a:t>
            </a:r>
            <a:r>
              <a:rPr lang="es-ES" sz="3200" dirty="0" err="1">
                <a:effectLst/>
              </a:rPr>
              <a:t>for</a:t>
            </a:r>
            <a:r>
              <a:rPr lang="es-ES" sz="3200" dirty="0">
                <a:effectLst/>
              </a:rPr>
              <a:t> SEA-EU v. 2. </a:t>
            </a:r>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14594"/>
            <a:ext cx="9144000" cy="5887651"/>
          </a:xfrm>
        </p:spPr>
        <p:txBody>
          <a:bodyPr>
            <a:noAutofit/>
          </a:bodyPr>
          <a:lstStyle/>
          <a:p>
            <a:r>
              <a:rPr lang="es-ES" sz="2800" dirty="0" err="1">
                <a:effectLst/>
              </a:rPr>
              <a:t>We</a:t>
            </a:r>
            <a:r>
              <a:rPr lang="es-ES" sz="2800" dirty="0">
                <a:effectLst/>
              </a:rPr>
              <a:t> are living in </a:t>
            </a:r>
            <a:r>
              <a:rPr lang="es-ES" sz="2800" dirty="0" err="1">
                <a:effectLst/>
              </a:rPr>
              <a:t>dark</a:t>
            </a:r>
            <a:r>
              <a:rPr lang="es-ES" sz="2800" dirty="0">
                <a:effectLst/>
              </a:rPr>
              <a:t> times: </a:t>
            </a:r>
            <a:r>
              <a:rPr lang="es-ES" sz="2800" dirty="0" err="1">
                <a:effectLst/>
              </a:rPr>
              <a:t>experts</a:t>
            </a:r>
            <a:r>
              <a:rPr lang="es-ES" sz="2800" dirty="0">
                <a:effectLst/>
              </a:rPr>
              <a:t> </a:t>
            </a:r>
            <a:r>
              <a:rPr lang="es-ES" sz="2800" dirty="0" err="1">
                <a:effectLst/>
              </a:rPr>
              <a:t>have</a:t>
            </a:r>
            <a:r>
              <a:rPr lang="es-ES" sz="2800" dirty="0">
                <a:effectLst/>
              </a:rPr>
              <a:t> </a:t>
            </a:r>
            <a:r>
              <a:rPr lang="es-ES" sz="2800" dirty="0" err="1">
                <a:effectLst/>
              </a:rPr>
              <a:t>recently</a:t>
            </a:r>
            <a:r>
              <a:rPr lang="es-ES" sz="2800" dirty="0">
                <a:effectLst/>
              </a:rPr>
              <a:t> re-set </a:t>
            </a:r>
            <a:r>
              <a:rPr lang="es-ES" sz="2800" dirty="0" err="1">
                <a:effectLst/>
              </a:rPr>
              <a:t>the</a:t>
            </a:r>
            <a:r>
              <a:rPr lang="es-ES" sz="2800" dirty="0">
                <a:effectLst/>
              </a:rPr>
              <a:t> </a:t>
            </a:r>
            <a:r>
              <a:rPr lang="es-ES" sz="2800" dirty="0" err="1">
                <a:effectLst/>
              </a:rPr>
              <a:t>Doomsday</a:t>
            </a:r>
            <a:r>
              <a:rPr lang="es-ES" sz="2800" dirty="0">
                <a:effectLst/>
              </a:rPr>
              <a:t> </a:t>
            </a:r>
            <a:r>
              <a:rPr lang="es-ES" sz="2800" dirty="0" err="1">
                <a:effectLst/>
              </a:rPr>
              <a:t>Clock</a:t>
            </a:r>
            <a:r>
              <a:rPr lang="es-ES" sz="2800" dirty="0">
                <a:effectLst/>
              </a:rPr>
              <a:t> </a:t>
            </a:r>
            <a:r>
              <a:rPr lang="es-ES" sz="2800" dirty="0" err="1">
                <a:effectLst/>
              </a:rPr>
              <a:t>to</a:t>
            </a:r>
            <a:r>
              <a:rPr lang="es-ES" sz="2800" dirty="0">
                <a:effectLst/>
              </a:rPr>
              <a:t> 90 </a:t>
            </a:r>
            <a:r>
              <a:rPr lang="es-ES" sz="2800" dirty="0" err="1">
                <a:effectLst/>
              </a:rPr>
              <a:t>seconds</a:t>
            </a:r>
            <a:r>
              <a:rPr lang="es-ES" sz="2800" dirty="0">
                <a:effectLst/>
              </a:rPr>
              <a:t> </a:t>
            </a:r>
            <a:r>
              <a:rPr lang="es-ES" sz="2800" dirty="0" err="1">
                <a:effectLst/>
              </a:rPr>
              <a:t>before</a:t>
            </a:r>
            <a:r>
              <a:rPr lang="es-ES" sz="2800" dirty="0">
                <a:effectLst/>
              </a:rPr>
              <a:t> </a:t>
            </a:r>
            <a:r>
              <a:rPr lang="es-ES" sz="2800" dirty="0" err="1">
                <a:effectLst/>
              </a:rPr>
              <a:t>midnight</a:t>
            </a:r>
            <a:r>
              <a:rPr lang="es-ES" sz="2800" dirty="0">
                <a:effectLst/>
              </a:rPr>
              <a:t>. </a:t>
            </a:r>
            <a:r>
              <a:rPr lang="es-ES" sz="2800" dirty="0" err="1">
                <a:effectLst/>
              </a:rPr>
              <a:t>The</a:t>
            </a:r>
            <a:r>
              <a:rPr lang="es-ES" sz="2800" dirty="0">
                <a:effectLst/>
              </a:rPr>
              <a:t> air and </a:t>
            </a:r>
            <a:r>
              <a:rPr lang="es-ES" sz="2800" dirty="0" err="1">
                <a:effectLst/>
              </a:rPr>
              <a:t>the</a:t>
            </a:r>
            <a:r>
              <a:rPr lang="es-ES" sz="2800" dirty="0">
                <a:effectLst/>
              </a:rPr>
              <a:t> sea </a:t>
            </a:r>
            <a:r>
              <a:rPr lang="es-ES" sz="2800" dirty="0" err="1">
                <a:effectLst/>
              </a:rPr>
              <a:t>cannot</a:t>
            </a:r>
            <a:r>
              <a:rPr lang="es-ES" sz="2800" dirty="0">
                <a:effectLst/>
              </a:rPr>
              <a:t> </a:t>
            </a:r>
            <a:r>
              <a:rPr lang="es-ES" sz="2800" dirty="0" err="1">
                <a:effectLst/>
              </a:rPr>
              <a:t>accommodate</a:t>
            </a:r>
            <a:r>
              <a:rPr lang="es-ES" sz="2800" dirty="0">
                <a:effectLst/>
              </a:rPr>
              <a:t> more </a:t>
            </a:r>
            <a:r>
              <a:rPr lang="es-ES" sz="2800" dirty="0" err="1">
                <a:effectLst/>
              </a:rPr>
              <a:t>carbon</a:t>
            </a:r>
            <a:r>
              <a:rPr lang="es-ES" sz="2800" dirty="0">
                <a:effectLst/>
              </a:rPr>
              <a:t> </a:t>
            </a:r>
            <a:r>
              <a:rPr lang="es-ES" sz="2800" dirty="0" err="1">
                <a:effectLst/>
              </a:rPr>
              <a:t>dioxide</a:t>
            </a:r>
            <a:r>
              <a:rPr lang="es-ES" sz="2800" dirty="0">
                <a:effectLst/>
              </a:rPr>
              <a:t> </a:t>
            </a:r>
            <a:r>
              <a:rPr lang="es-ES" sz="2800" dirty="0" err="1">
                <a:effectLst/>
              </a:rPr>
              <a:t>without</a:t>
            </a:r>
            <a:r>
              <a:rPr lang="es-ES" sz="2800" dirty="0">
                <a:effectLst/>
              </a:rPr>
              <a:t> </a:t>
            </a:r>
            <a:r>
              <a:rPr lang="es-ES" sz="2800" dirty="0" err="1">
                <a:effectLst/>
              </a:rPr>
              <a:t>attendant</a:t>
            </a:r>
            <a:r>
              <a:rPr lang="es-ES" sz="2800" dirty="0">
                <a:effectLst/>
              </a:rPr>
              <a:t> </a:t>
            </a:r>
            <a:r>
              <a:rPr lang="es-ES" sz="2800" dirty="0" err="1">
                <a:effectLst/>
              </a:rPr>
              <a:t>consequences</a:t>
            </a:r>
            <a:r>
              <a:rPr lang="es-ES" sz="2800" dirty="0">
                <a:effectLst/>
              </a:rPr>
              <a:t> and </a:t>
            </a:r>
            <a:r>
              <a:rPr lang="es-ES" sz="2800" dirty="0" err="1">
                <a:effectLst/>
              </a:rPr>
              <a:t>these</a:t>
            </a:r>
            <a:r>
              <a:rPr lang="es-ES" sz="2800" dirty="0">
                <a:effectLst/>
              </a:rPr>
              <a:t> are </a:t>
            </a:r>
            <a:r>
              <a:rPr lang="es-ES" sz="2800" dirty="0" err="1">
                <a:effectLst/>
              </a:rPr>
              <a:t>already</a:t>
            </a:r>
            <a:r>
              <a:rPr lang="es-ES" sz="2800" dirty="0">
                <a:effectLst/>
              </a:rPr>
              <a:t> </a:t>
            </a:r>
            <a:r>
              <a:rPr lang="es-ES" sz="2800" dirty="0" err="1">
                <a:effectLst/>
              </a:rPr>
              <a:t>too</a:t>
            </a:r>
            <a:r>
              <a:rPr lang="es-ES" sz="2800" dirty="0">
                <a:effectLst/>
              </a:rPr>
              <a:t> </a:t>
            </a:r>
            <a:r>
              <a:rPr lang="es-ES" sz="2800" dirty="0" err="1">
                <a:effectLst/>
              </a:rPr>
              <a:t>obvious</a:t>
            </a:r>
            <a:r>
              <a:rPr lang="es-ES" sz="2800" dirty="0">
                <a:effectLst/>
              </a:rPr>
              <a:t>. </a:t>
            </a:r>
            <a:r>
              <a:rPr lang="es-ES" sz="2800" dirty="0" err="1">
                <a:effectLst/>
              </a:rPr>
              <a:t>The</a:t>
            </a:r>
            <a:r>
              <a:rPr lang="es-ES" sz="2800" dirty="0">
                <a:effectLst/>
              </a:rPr>
              <a:t> </a:t>
            </a:r>
            <a:r>
              <a:rPr lang="es-ES" sz="2800" dirty="0" err="1">
                <a:effectLst/>
              </a:rPr>
              <a:t>war</a:t>
            </a:r>
            <a:r>
              <a:rPr lang="es-ES" sz="2800" dirty="0">
                <a:effectLst/>
              </a:rPr>
              <a:t> </a:t>
            </a:r>
            <a:r>
              <a:rPr lang="es-ES" sz="2800" dirty="0" err="1">
                <a:effectLst/>
              </a:rPr>
              <a:t>currently</a:t>
            </a:r>
            <a:r>
              <a:rPr lang="es-ES" sz="2800" dirty="0">
                <a:effectLst/>
              </a:rPr>
              <a:t> </a:t>
            </a:r>
            <a:r>
              <a:rPr lang="es-ES" sz="2800" dirty="0" err="1">
                <a:effectLst/>
              </a:rPr>
              <a:t>raging</a:t>
            </a:r>
            <a:r>
              <a:rPr lang="es-ES" sz="2800" dirty="0">
                <a:effectLst/>
              </a:rPr>
              <a:t> in </a:t>
            </a:r>
            <a:r>
              <a:rPr lang="es-ES" sz="2800" dirty="0" err="1">
                <a:effectLst/>
              </a:rPr>
              <a:t>our</a:t>
            </a:r>
            <a:r>
              <a:rPr lang="es-ES" sz="2800" dirty="0">
                <a:effectLst/>
              </a:rPr>
              <a:t> </a:t>
            </a:r>
            <a:r>
              <a:rPr lang="es-ES" sz="2800" dirty="0" err="1">
                <a:effectLst/>
              </a:rPr>
              <a:t>continent</a:t>
            </a:r>
            <a:r>
              <a:rPr lang="es-ES" sz="2800" dirty="0">
                <a:effectLst/>
              </a:rPr>
              <a:t> has </a:t>
            </a:r>
            <a:r>
              <a:rPr lang="es-ES" sz="2800" dirty="0" err="1">
                <a:effectLst/>
              </a:rPr>
              <a:t>increased</a:t>
            </a:r>
            <a:r>
              <a:rPr lang="es-ES" sz="2800" dirty="0">
                <a:effectLst/>
              </a:rPr>
              <a:t> </a:t>
            </a:r>
            <a:r>
              <a:rPr lang="es-ES" sz="2800" dirty="0" err="1">
                <a:effectLst/>
              </a:rPr>
              <a:t>the</a:t>
            </a:r>
            <a:r>
              <a:rPr lang="es-ES" sz="2800" dirty="0">
                <a:effectLst/>
              </a:rPr>
              <a:t> nuclear </a:t>
            </a:r>
            <a:r>
              <a:rPr lang="es-ES" sz="2800" dirty="0" err="1">
                <a:effectLst/>
              </a:rPr>
              <a:t>risk</a:t>
            </a:r>
            <a:r>
              <a:rPr lang="es-ES" sz="2800" dirty="0">
                <a:effectLst/>
              </a:rPr>
              <a:t> and </a:t>
            </a:r>
            <a:r>
              <a:rPr lang="es-ES" sz="2800" dirty="0" err="1">
                <a:effectLst/>
              </a:rPr>
              <a:t>threatens</a:t>
            </a:r>
            <a:r>
              <a:rPr lang="es-ES" sz="2800" dirty="0">
                <a:effectLst/>
              </a:rPr>
              <a:t> </a:t>
            </a:r>
            <a:r>
              <a:rPr lang="es-ES" sz="2800" dirty="0" err="1">
                <a:effectLst/>
              </a:rPr>
              <a:t>food</a:t>
            </a:r>
            <a:r>
              <a:rPr lang="es-ES" sz="2800" dirty="0">
                <a:effectLst/>
              </a:rPr>
              <a:t> </a:t>
            </a:r>
            <a:r>
              <a:rPr lang="es-ES" sz="2800" dirty="0" err="1">
                <a:effectLst/>
              </a:rPr>
              <a:t>security</a:t>
            </a:r>
            <a:r>
              <a:rPr lang="es-ES" sz="2800" dirty="0">
                <a:effectLst/>
              </a:rPr>
              <a:t> </a:t>
            </a:r>
            <a:r>
              <a:rPr lang="es-ES" sz="2800" dirty="0" err="1">
                <a:effectLst/>
              </a:rPr>
              <a:t>worldwide</a:t>
            </a:r>
            <a:r>
              <a:rPr lang="es-ES" sz="2800" dirty="0">
                <a:effectLst/>
              </a:rPr>
              <a:t>; </a:t>
            </a:r>
            <a:r>
              <a:rPr lang="es-ES" sz="2800" dirty="0" err="1">
                <a:effectLst/>
              </a:rPr>
              <a:t>it</a:t>
            </a:r>
            <a:r>
              <a:rPr lang="es-ES" sz="2800" dirty="0">
                <a:effectLst/>
              </a:rPr>
              <a:t> </a:t>
            </a:r>
            <a:r>
              <a:rPr lang="es-ES" sz="2800" dirty="0" err="1">
                <a:effectLst/>
              </a:rPr>
              <a:t>is</a:t>
            </a:r>
            <a:r>
              <a:rPr lang="es-ES" sz="2800" dirty="0">
                <a:effectLst/>
              </a:rPr>
              <a:t> </a:t>
            </a:r>
            <a:r>
              <a:rPr lang="es-ES" sz="2800" dirty="0" err="1">
                <a:effectLst/>
              </a:rPr>
              <a:t>both</a:t>
            </a:r>
            <a:r>
              <a:rPr lang="es-ES" sz="2800" dirty="0">
                <a:effectLst/>
              </a:rPr>
              <a:t> </a:t>
            </a:r>
            <a:r>
              <a:rPr lang="es-ES" sz="2800" dirty="0" err="1">
                <a:effectLst/>
              </a:rPr>
              <a:t>merciless</a:t>
            </a:r>
            <a:r>
              <a:rPr lang="es-ES" sz="2800" dirty="0">
                <a:effectLst/>
              </a:rPr>
              <a:t> and </a:t>
            </a:r>
            <a:r>
              <a:rPr lang="es-ES" sz="2800" dirty="0" err="1">
                <a:effectLst/>
              </a:rPr>
              <a:t>senseless</a:t>
            </a:r>
            <a:r>
              <a:rPr lang="es-ES" sz="2800" dirty="0">
                <a:effectLst/>
              </a:rPr>
              <a:t> and shows </a:t>
            </a:r>
            <a:r>
              <a:rPr lang="es-ES" sz="2800" dirty="0" err="1">
                <a:effectLst/>
              </a:rPr>
              <a:t>clearly</a:t>
            </a:r>
            <a:r>
              <a:rPr lang="es-ES" sz="2800" dirty="0">
                <a:effectLst/>
              </a:rPr>
              <a:t> </a:t>
            </a:r>
            <a:r>
              <a:rPr lang="es-ES" sz="2800" dirty="0" err="1">
                <a:effectLst/>
              </a:rPr>
              <a:t>that</a:t>
            </a:r>
            <a:r>
              <a:rPr lang="es-ES" sz="2800" dirty="0">
                <a:effectLst/>
              </a:rPr>
              <a:t> </a:t>
            </a:r>
            <a:r>
              <a:rPr lang="es-ES" sz="2800" dirty="0" err="1">
                <a:effectLst/>
              </a:rPr>
              <a:t>man</a:t>
            </a:r>
            <a:r>
              <a:rPr lang="es-ES" sz="2800" dirty="0">
                <a:effectLst/>
              </a:rPr>
              <a:t> has </a:t>
            </a:r>
            <a:r>
              <a:rPr lang="es-ES" sz="2800" dirty="0" err="1">
                <a:effectLst/>
              </a:rPr>
              <a:t>yet</a:t>
            </a:r>
            <a:r>
              <a:rPr lang="es-ES" sz="2800" dirty="0">
                <a:effectLst/>
              </a:rPr>
              <a:t> </a:t>
            </a:r>
            <a:r>
              <a:rPr lang="es-ES" sz="2800" dirty="0" err="1">
                <a:effectLst/>
              </a:rPr>
              <a:t>to</a:t>
            </a:r>
            <a:r>
              <a:rPr lang="es-ES" sz="2800" dirty="0">
                <a:effectLst/>
              </a:rPr>
              <a:t> </a:t>
            </a:r>
            <a:r>
              <a:rPr lang="es-ES" sz="2800" dirty="0" err="1">
                <a:effectLst/>
              </a:rPr>
              <a:t>learn</a:t>
            </a:r>
            <a:r>
              <a:rPr lang="es-ES" sz="2800" dirty="0">
                <a:effectLst/>
              </a:rPr>
              <a:t> </a:t>
            </a:r>
            <a:r>
              <a:rPr lang="es-ES" sz="2800" dirty="0" err="1">
                <a:effectLst/>
              </a:rPr>
              <a:t>how</a:t>
            </a:r>
            <a:r>
              <a:rPr lang="es-ES" sz="2800" dirty="0">
                <a:effectLst/>
              </a:rPr>
              <a:t> </a:t>
            </a:r>
            <a:r>
              <a:rPr lang="es-ES" sz="2800" dirty="0" err="1">
                <a:effectLst/>
              </a:rPr>
              <a:t>to</a:t>
            </a:r>
            <a:r>
              <a:rPr lang="es-ES" sz="2800" dirty="0">
                <a:effectLst/>
              </a:rPr>
              <a:t> </a:t>
            </a:r>
            <a:r>
              <a:rPr lang="es-ES" sz="2800" dirty="0" err="1">
                <a:effectLst/>
              </a:rPr>
              <a:t>live</a:t>
            </a:r>
            <a:r>
              <a:rPr lang="es-ES" sz="2800" dirty="0">
                <a:effectLst/>
              </a:rPr>
              <a:t> </a:t>
            </a:r>
            <a:r>
              <a:rPr lang="es-ES" sz="2800" dirty="0" err="1">
                <a:effectLst/>
              </a:rPr>
              <a:t>with</a:t>
            </a:r>
            <a:r>
              <a:rPr lang="es-ES" sz="2800" dirty="0">
                <a:effectLst/>
              </a:rPr>
              <a:t> </a:t>
            </a:r>
            <a:r>
              <a:rPr lang="es-ES" sz="2800" dirty="0" err="1">
                <a:effectLst/>
              </a:rPr>
              <a:t>fellow</a:t>
            </a:r>
            <a:r>
              <a:rPr lang="es-ES" sz="2800" dirty="0">
                <a:effectLst/>
              </a:rPr>
              <a:t> </a:t>
            </a:r>
            <a:r>
              <a:rPr lang="es-ES" sz="2800" dirty="0" err="1">
                <a:effectLst/>
              </a:rPr>
              <a:t>humans</a:t>
            </a:r>
            <a:r>
              <a:rPr lang="es-ES" sz="2800" dirty="0">
                <a:effectLst/>
              </a:rPr>
              <a:t>. </a:t>
            </a:r>
            <a:endParaRPr lang="es-ES" sz="2800" dirty="0"/>
          </a:p>
          <a:p>
            <a:r>
              <a:rPr lang="es-ES" sz="2800" dirty="0">
                <a:effectLst/>
              </a:rPr>
              <a:t>In </a:t>
            </a:r>
            <a:r>
              <a:rPr lang="es-ES" sz="2800" dirty="0" err="1">
                <a:effectLst/>
              </a:rPr>
              <a:t>these</a:t>
            </a:r>
            <a:r>
              <a:rPr lang="es-ES" sz="2800" dirty="0">
                <a:effectLst/>
              </a:rPr>
              <a:t> </a:t>
            </a:r>
            <a:r>
              <a:rPr lang="es-ES" sz="2800" dirty="0" err="1">
                <a:effectLst/>
              </a:rPr>
              <a:t>dark</a:t>
            </a:r>
            <a:r>
              <a:rPr lang="es-ES" sz="2800" dirty="0">
                <a:effectLst/>
              </a:rPr>
              <a:t> times, I </a:t>
            </a:r>
            <a:r>
              <a:rPr lang="es-ES" sz="2800" dirty="0" err="1">
                <a:effectLst/>
              </a:rPr>
              <a:t>sincerely</a:t>
            </a:r>
            <a:r>
              <a:rPr lang="es-ES" sz="2800" dirty="0">
                <a:effectLst/>
              </a:rPr>
              <a:t> augur </a:t>
            </a:r>
            <a:r>
              <a:rPr lang="es-ES" sz="2800" dirty="0" err="1">
                <a:effectLst/>
              </a:rPr>
              <a:t>that</a:t>
            </a:r>
            <a:r>
              <a:rPr lang="es-ES" sz="2800" dirty="0">
                <a:effectLst/>
              </a:rPr>
              <a:t> </a:t>
            </a:r>
            <a:r>
              <a:rPr lang="es-ES" sz="2800" dirty="0" err="1">
                <a:effectLst/>
              </a:rPr>
              <a:t>universities</a:t>
            </a:r>
            <a:r>
              <a:rPr lang="es-ES" sz="2800" dirty="0">
                <a:effectLst/>
              </a:rPr>
              <a:t> </a:t>
            </a:r>
            <a:r>
              <a:rPr lang="es-ES" sz="2800" dirty="0" err="1">
                <a:effectLst/>
              </a:rPr>
              <a:t>everywhere</a:t>
            </a:r>
            <a:r>
              <a:rPr lang="es-ES" sz="2800" dirty="0">
                <a:effectLst/>
              </a:rPr>
              <a:t>, and </a:t>
            </a:r>
            <a:r>
              <a:rPr lang="es-ES" sz="2800" dirty="0" err="1">
                <a:effectLst/>
              </a:rPr>
              <a:t>among</a:t>
            </a:r>
            <a:r>
              <a:rPr lang="es-ES" sz="2800" dirty="0">
                <a:effectLst/>
              </a:rPr>
              <a:t> </a:t>
            </a:r>
            <a:r>
              <a:rPr lang="es-ES" sz="2800" dirty="0" err="1">
                <a:effectLst/>
              </a:rPr>
              <a:t>them</a:t>
            </a:r>
            <a:r>
              <a:rPr lang="es-ES" sz="2800" dirty="0">
                <a:effectLst/>
              </a:rPr>
              <a:t> </a:t>
            </a:r>
            <a:r>
              <a:rPr lang="es-ES" sz="2800" dirty="0" err="1">
                <a:effectLst/>
              </a:rPr>
              <a:t>University</a:t>
            </a:r>
            <a:r>
              <a:rPr lang="es-ES" sz="2800" dirty="0">
                <a:effectLst/>
              </a:rPr>
              <a:t> </a:t>
            </a:r>
            <a:r>
              <a:rPr lang="es-ES" sz="2800" dirty="0" err="1">
                <a:effectLst/>
              </a:rPr>
              <a:t>Alliances</a:t>
            </a:r>
            <a:r>
              <a:rPr lang="es-ES" sz="2800" dirty="0">
                <a:effectLst/>
              </a:rPr>
              <a:t> </a:t>
            </a:r>
            <a:r>
              <a:rPr lang="es-ES" sz="2800" dirty="0" err="1">
                <a:effectLst/>
              </a:rPr>
              <a:t>like</a:t>
            </a:r>
            <a:r>
              <a:rPr lang="es-ES" sz="2800" dirty="0">
                <a:effectLst/>
              </a:rPr>
              <a:t> </a:t>
            </a:r>
            <a:r>
              <a:rPr lang="es-ES" sz="2800" dirty="0" err="1">
                <a:effectLst/>
              </a:rPr>
              <a:t>ours</a:t>
            </a:r>
            <a:r>
              <a:rPr lang="es-ES" sz="2800" dirty="0">
                <a:effectLst/>
              </a:rPr>
              <a:t>, serve as </a:t>
            </a:r>
            <a:r>
              <a:rPr lang="es-ES" sz="2800" dirty="0" err="1">
                <a:effectLst/>
              </a:rPr>
              <a:t>stars</a:t>
            </a:r>
            <a:r>
              <a:rPr lang="es-ES" sz="2800" dirty="0">
                <a:effectLst/>
              </a:rPr>
              <a:t> </a:t>
            </a:r>
            <a:r>
              <a:rPr lang="es-ES" sz="2800" dirty="0" err="1">
                <a:effectLst/>
              </a:rPr>
              <a:t>that</a:t>
            </a:r>
            <a:r>
              <a:rPr lang="es-ES" sz="2800" dirty="0">
                <a:effectLst/>
              </a:rPr>
              <a:t> </a:t>
            </a:r>
            <a:r>
              <a:rPr lang="es-ES" sz="2800" dirty="0" err="1">
                <a:effectLst/>
              </a:rPr>
              <a:t>illuminate</a:t>
            </a:r>
            <a:r>
              <a:rPr lang="es-ES" sz="2800" dirty="0">
                <a:effectLst/>
              </a:rPr>
              <a:t> a </a:t>
            </a:r>
            <a:r>
              <a:rPr lang="es-ES" sz="2800" dirty="0" err="1">
                <a:effectLst/>
              </a:rPr>
              <a:t>summer</a:t>
            </a:r>
            <a:r>
              <a:rPr lang="es-ES" sz="2800" dirty="0">
                <a:effectLst/>
              </a:rPr>
              <a:t> </a:t>
            </a:r>
            <a:r>
              <a:rPr lang="es-ES" sz="2800" dirty="0" err="1">
                <a:effectLst/>
              </a:rPr>
              <a:t>night</a:t>
            </a:r>
            <a:r>
              <a:rPr lang="es-ES" sz="2800" dirty="0">
                <a:effectLst/>
              </a:rPr>
              <a:t>, </a:t>
            </a:r>
            <a:r>
              <a:rPr lang="es-ES" sz="2800" dirty="0" err="1">
                <a:effectLst/>
              </a:rPr>
              <a:t>perhaps</a:t>
            </a:r>
            <a:r>
              <a:rPr lang="es-ES" sz="2800" dirty="0">
                <a:effectLst/>
              </a:rPr>
              <a:t> </a:t>
            </a:r>
            <a:r>
              <a:rPr lang="es-ES" sz="2800" dirty="0" err="1">
                <a:effectLst/>
              </a:rPr>
              <a:t>dimly</a:t>
            </a:r>
            <a:r>
              <a:rPr lang="es-ES" sz="2800" dirty="0">
                <a:effectLst/>
              </a:rPr>
              <a:t> </a:t>
            </a:r>
            <a:r>
              <a:rPr lang="es-ES" sz="2800" dirty="0" err="1">
                <a:effectLst/>
              </a:rPr>
              <a:t>but</a:t>
            </a:r>
            <a:r>
              <a:rPr lang="es-ES" sz="2800" dirty="0">
                <a:effectLst/>
              </a:rPr>
              <a:t> </a:t>
            </a:r>
            <a:r>
              <a:rPr lang="es-ES" sz="2800" dirty="0" err="1">
                <a:effectLst/>
              </a:rPr>
              <a:t>constantly</a:t>
            </a:r>
            <a:r>
              <a:rPr lang="es-ES" sz="2800" dirty="0">
                <a:effectLst/>
              </a:rPr>
              <a:t>, and </a:t>
            </a:r>
            <a:r>
              <a:rPr lang="es-ES" sz="2800" dirty="0" err="1">
                <a:effectLst/>
              </a:rPr>
              <a:t>from</a:t>
            </a:r>
            <a:r>
              <a:rPr lang="es-ES" sz="2800" dirty="0">
                <a:effectLst/>
              </a:rPr>
              <a:t> </a:t>
            </a:r>
            <a:r>
              <a:rPr lang="es-ES" sz="2800" dirty="0" err="1">
                <a:effectLst/>
              </a:rPr>
              <a:t>whose</a:t>
            </a:r>
            <a:r>
              <a:rPr lang="es-ES" sz="2800" dirty="0">
                <a:effectLst/>
              </a:rPr>
              <a:t> light </a:t>
            </a:r>
            <a:r>
              <a:rPr lang="es-ES" sz="2800" dirty="0" err="1">
                <a:effectLst/>
              </a:rPr>
              <a:t>we</a:t>
            </a:r>
            <a:r>
              <a:rPr lang="es-ES" sz="2800" dirty="0">
                <a:effectLst/>
              </a:rPr>
              <a:t> </a:t>
            </a:r>
            <a:r>
              <a:rPr lang="es-ES" sz="2800" dirty="0" err="1">
                <a:effectLst/>
              </a:rPr>
              <a:t>all</a:t>
            </a:r>
            <a:r>
              <a:rPr lang="es-ES" sz="2800" dirty="0">
                <a:effectLst/>
              </a:rPr>
              <a:t> </a:t>
            </a:r>
            <a:r>
              <a:rPr lang="es-ES" sz="2800" dirty="0" err="1">
                <a:effectLst/>
              </a:rPr>
              <a:t>may</a:t>
            </a:r>
            <a:r>
              <a:rPr lang="es-ES" sz="2800" dirty="0">
                <a:effectLst/>
              </a:rPr>
              <a:t> </a:t>
            </a:r>
            <a:r>
              <a:rPr lang="es-ES" sz="2800" dirty="0" err="1">
                <a:effectLst/>
              </a:rPr>
              <a:t>draw</a:t>
            </a:r>
            <a:r>
              <a:rPr lang="es-ES" sz="2800" dirty="0">
                <a:effectLst/>
              </a:rPr>
              <a:t> hope in </a:t>
            </a:r>
            <a:r>
              <a:rPr lang="es-ES" sz="2800" dirty="0" err="1">
                <a:effectLst/>
              </a:rPr>
              <a:t>the</a:t>
            </a:r>
            <a:r>
              <a:rPr lang="es-ES" sz="2800" dirty="0">
                <a:effectLst/>
              </a:rPr>
              <a:t> </a:t>
            </a:r>
            <a:r>
              <a:rPr lang="es-ES" sz="2800" dirty="0" err="1">
                <a:effectLst/>
              </a:rPr>
              <a:t>belief</a:t>
            </a:r>
            <a:r>
              <a:rPr lang="es-ES" sz="2800" dirty="0">
                <a:effectLst/>
              </a:rPr>
              <a:t> </a:t>
            </a:r>
            <a:r>
              <a:rPr lang="es-ES" sz="2800" dirty="0" err="1">
                <a:effectLst/>
              </a:rPr>
              <a:t>that</a:t>
            </a:r>
            <a:r>
              <a:rPr lang="es-ES" sz="2800" dirty="0">
                <a:effectLst/>
              </a:rPr>
              <a:t> </a:t>
            </a:r>
            <a:r>
              <a:rPr lang="es-ES" sz="2800" dirty="0" err="1">
                <a:effectLst/>
              </a:rPr>
              <a:t>ultimately</a:t>
            </a:r>
            <a:r>
              <a:rPr lang="es-ES" sz="2800" dirty="0">
                <a:effectLst/>
              </a:rPr>
              <a:t> </a:t>
            </a:r>
            <a:r>
              <a:rPr lang="es-ES" sz="2800" dirty="0" err="1">
                <a:effectLst/>
              </a:rPr>
              <a:t>intelligence</a:t>
            </a:r>
            <a:r>
              <a:rPr lang="es-ES" sz="2800" dirty="0">
                <a:effectLst/>
              </a:rPr>
              <a:t> </a:t>
            </a:r>
            <a:r>
              <a:rPr lang="es-ES" sz="2800" dirty="0" err="1">
                <a:effectLst/>
              </a:rPr>
              <a:t>shall</a:t>
            </a:r>
            <a:r>
              <a:rPr lang="es-ES" sz="2800" dirty="0">
                <a:effectLst/>
              </a:rPr>
              <a:t> </a:t>
            </a:r>
            <a:r>
              <a:rPr lang="es-ES" sz="2800" dirty="0" err="1">
                <a:effectLst/>
              </a:rPr>
              <a:t>overcome</a:t>
            </a:r>
            <a:r>
              <a:rPr lang="es-ES" sz="2800" dirty="0">
                <a:effectLst/>
              </a:rPr>
              <a:t> </a:t>
            </a:r>
            <a:r>
              <a:rPr lang="es-ES" sz="2800" dirty="0" err="1">
                <a:effectLst/>
              </a:rPr>
              <a:t>barbarism</a:t>
            </a:r>
            <a:r>
              <a:rPr lang="es-ES" sz="2800" dirty="0">
                <a:effectLst/>
              </a:rPr>
              <a:t> </a:t>
            </a:r>
            <a:r>
              <a:rPr lang="es-ES" sz="2800" dirty="0" err="1">
                <a:effectLst/>
              </a:rPr>
              <a:t>to</a:t>
            </a:r>
            <a:r>
              <a:rPr lang="es-ES" sz="2800" dirty="0">
                <a:effectLst/>
              </a:rPr>
              <a:t> </a:t>
            </a:r>
            <a:r>
              <a:rPr lang="es-ES" sz="2800" dirty="0" err="1">
                <a:effectLst/>
              </a:rPr>
              <a:t>propel</a:t>
            </a:r>
            <a:r>
              <a:rPr lang="es-ES" sz="2800" dirty="0">
                <a:effectLst/>
              </a:rPr>
              <a:t> </a:t>
            </a:r>
            <a:r>
              <a:rPr lang="es-ES" sz="2800" dirty="0" err="1">
                <a:effectLst/>
              </a:rPr>
              <a:t>us</a:t>
            </a:r>
            <a:r>
              <a:rPr lang="es-ES" sz="2800" dirty="0">
                <a:effectLst/>
              </a:rPr>
              <a:t> </a:t>
            </a:r>
            <a:r>
              <a:rPr lang="es-ES" sz="2800" dirty="0" err="1">
                <a:effectLst/>
              </a:rPr>
              <a:t>towards</a:t>
            </a:r>
            <a:r>
              <a:rPr lang="es-ES" sz="2800" dirty="0">
                <a:effectLst/>
              </a:rPr>
              <a:t> a </a:t>
            </a:r>
            <a:r>
              <a:rPr lang="es-ES" sz="2800" dirty="0" err="1">
                <a:effectLst/>
              </a:rPr>
              <a:t>better</a:t>
            </a:r>
            <a:r>
              <a:rPr lang="es-ES" sz="2800" dirty="0">
                <a:effectLst/>
              </a:rPr>
              <a:t> </a:t>
            </a:r>
            <a:r>
              <a:rPr lang="es-ES" sz="2800" dirty="0" err="1">
                <a:effectLst/>
              </a:rPr>
              <a:t>world</a:t>
            </a:r>
            <a:r>
              <a:rPr lang="es-ES" sz="2800" dirty="0">
                <a:effectLst/>
              </a:rPr>
              <a:t>. </a:t>
            </a:r>
            <a:endParaRPr lang="es-ES" sz="2800" dirty="0"/>
          </a:p>
          <a:p>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UNIST</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70349"/>
            <a:ext cx="9144000" cy="5887651"/>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It is now a fourth year since we decided to join maritime alliance of universities, although of course, there were other offers and possibilities.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From my point of view the idea of connecting and making relationships and collaboration between our, at first six, universities connected to the sea seems very wise and perspective.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Of course, there was also possibility of making joint diploma, (with participation of all universities) namely European diploma that is actually the most beautiful reason for living in Europe today.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869987"/>
            <a:ext cx="9144000" cy="5887651"/>
          </a:xfrm>
        </p:spPr>
        <p:txBody>
          <a:bodyPr>
            <a:noAutofit/>
          </a:bodyPr>
          <a:lstStyle/>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Sharing our thoughts and ideas, organization of the universities, students, professors and all other employees of the universities, actually helped us all in terms of understand not only each other better but also our countries and cultures. Having sea studies and exchanging our knowledge about the sea is positioning us to the higher level of science and education. The most important thing is that alongside to science of the sea we have been sharing other areas of educational and scientific interest.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70349"/>
            <a:ext cx="9144000" cy="5887651"/>
          </a:xfrm>
        </p:spPr>
        <p:txBody>
          <a:bodyPr>
            <a:noAutofit/>
          </a:bodyPr>
          <a:lstStyle/>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Specificity of every study program among our universities (which expended from 6 to 9), gives us all a possibility to learn more and to be prepared for future challenges in this, at the moment, very complicated world.  During this first part (three years) of our association we organised a lot of different events, meetings and staff training weeks. We have been sharing our experiences in science and education in general.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84249" y="1533389"/>
            <a:ext cx="9735014" cy="5887651"/>
          </a:xfrm>
        </p:spPr>
        <p:txBody>
          <a:bodyPr>
            <a:noAutofit/>
          </a:bodyPr>
          <a:lstStyle/>
          <a:p>
            <a:pPr marL="342900" lvl="0" indent="-342900">
              <a:lnSpc>
                <a:spcPct val="107000"/>
              </a:lnSpc>
              <a:buFont typeface="Calibri" panose="020F0502020204030204" pitchFamily="34" charset="0"/>
              <a:buChar char="-"/>
            </a:pPr>
            <a:r>
              <a:rPr lang="en-US" sz="2800" dirty="0">
                <a:effectLst/>
                <a:latin typeface="Calibri" panose="020F0502020204030204" pitchFamily="34" charset="0"/>
                <a:ea typeface="DengXian" panose="02010600030101010101" pitchFamily="2" charset="-122"/>
                <a:cs typeface="Times New Roman" panose="02020603050405020304" pitchFamily="18" charset="0"/>
              </a:rPr>
              <a:t>The students are at the center of the alliance project and together with them we aim for enhanced high-quality education and more international cooperation and exchange.</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buFont typeface="Calibri" panose="020F0502020204030204" pitchFamily="34" charset="0"/>
              <a:buChar char="-"/>
            </a:pPr>
            <a:r>
              <a:rPr lang="en-US" sz="2800" dirty="0">
                <a:effectLst/>
                <a:latin typeface="Calibri" panose="020F0502020204030204" pitchFamily="34" charset="0"/>
                <a:ea typeface="DengXian" panose="02010600030101010101" pitchFamily="2" charset="-122"/>
                <a:cs typeface="Times New Roman" panose="02020603050405020304" pitchFamily="18" charset="0"/>
              </a:rPr>
              <a:t>Nord university has a wide range of disciplines, and we arere confident that all of our faculties will be able to find interesting partners in the alliance</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buFont typeface="Calibri" panose="020F0502020204030204" pitchFamily="34" charset="0"/>
              <a:buChar char="-"/>
            </a:pPr>
            <a:r>
              <a:rPr lang="en-US" sz="2800" dirty="0">
                <a:effectLst/>
                <a:latin typeface="Calibri" panose="020F0502020204030204" pitchFamily="34" charset="0"/>
                <a:ea typeface="DengXian" panose="02010600030101010101" pitchFamily="2" charset="-122"/>
                <a:cs typeface="Times New Roman" panose="02020603050405020304" pitchFamily="18" charset="0"/>
              </a:rPr>
              <a:t>We wish to collaborate over a long period of time. Even though this project is financed for 4 years, our aim is collaboration beyond this. Our joint agreement of collaboration regardless of funding makes for a solid basis of this aim.</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869987"/>
            <a:ext cx="9144000" cy="5887651"/>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Actually, we became partners, and what is the most important of all, we became friends.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Today I really feel as a citizen of all states participating in our alliance and feel safe in all those countries:  feeling of being a European citizen!  Our collaboration and friendship made strong relationships that contribute in promoting not only our universities but also contributes to our education and science being known in the whole world.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Finally, I would also like to express my gratitude to European committee for recognizing our alliance and making it possible for us to travel to partner universities.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UG</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70349"/>
            <a:ext cx="9144000" cy="5887651"/>
          </a:xfrm>
        </p:spPr>
        <p:txBody>
          <a:bodyPr>
            <a:noAutofit/>
          </a:bodyPr>
          <a:lstStyle/>
          <a:p>
            <a:pPr>
              <a:lnSpc>
                <a:spcPct val="100000"/>
              </a:lnSpc>
              <a:spcAft>
                <a:spcPts val="800"/>
              </a:spcAft>
            </a:pPr>
            <a:r>
              <a:rPr lang="en-US" sz="2800" dirty="0">
                <a:solidFill>
                  <a:srgbClr val="424242"/>
                </a:solidFill>
                <a:effectLst/>
                <a:uFill>
                  <a:solidFill>
                    <a:srgbClr val="000000"/>
                  </a:solidFill>
                </a:uFill>
                <a:ea typeface="Arial Unicode MS" panose="020B0604020202020204" pitchFamily="34" charset="-128"/>
                <a:cs typeface="Arial Unicode MS" panose="020B0604020202020204" pitchFamily="34" charset="-128"/>
              </a:rPr>
              <a:t>Thirty years ago the European Union was established. Poland joined it eleven years later. Within this great European community, we are able to create many micro-communities, which together make it possible to operate on a micro-scale. One such micro-community, united around the ideal of protecting maritime resources, is made up of our SEA-EU universities.</a:t>
            </a: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pPr>
              <a:lnSpc>
                <a:spcPct val="100000"/>
              </a:lnSpc>
              <a:spcAft>
                <a:spcPts val="800"/>
              </a:spcAft>
            </a:pPr>
            <a:r>
              <a:rPr lang="en-US" sz="2800" dirty="0">
                <a:solidFill>
                  <a:srgbClr val="424242"/>
                </a:solidFill>
                <a:effectLst/>
                <a:uFill>
                  <a:solidFill>
                    <a:srgbClr val="000000"/>
                  </a:solidFill>
                </a:uFill>
                <a:ea typeface="Arial Unicode MS" panose="020B0604020202020204" pitchFamily="34" charset="-128"/>
                <a:cs typeface="Arial Unicode MS" panose="020B0604020202020204" pitchFamily="34" charset="-128"/>
              </a:rPr>
              <a:t>We are linked by the marine locations of our universities. So we are all in a sense people of the sea. And people of the sea and people of science surely share certain features – persistence, readiness to encounter what is new, and an unfettered desire for discovery. </a:t>
            </a: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5" name="Imagen 4"/>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059559"/>
            <a:ext cx="9144000" cy="5887651"/>
          </a:xfrm>
        </p:spPr>
        <p:txBody>
          <a:bodyPr>
            <a:noAutofit/>
          </a:bodyPr>
          <a:lstStyle/>
          <a:p>
            <a:pPr>
              <a:lnSpc>
                <a:spcPct val="107000"/>
              </a:lnSpc>
              <a:spcAft>
                <a:spcPts val="800"/>
              </a:spcAft>
            </a:pPr>
            <a:r>
              <a:rPr lang="en-U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rPr>
              <a:t>The conjunction of these two worlds came into being in our partnership in the European University of the Seas SEA-EU. Originally six and now nine European universities located in cities on Europe’s shores have joined forces in an exceptional project. Our scientific research and teaching predominantly derives from our maritime locations.</a:t>
            </a:r>
            <a:endParaRPr lang="es-E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endParaRPr>
          </a:p>
          <a:p>
            <a:pPr>
              <a:lnSpc>
                <a:spcPct val="107000"/>
              </a:lnSpc>
              <a:spcAft>
                <a:spcPts val="800"/>
              </a:spcAft>
            </a:pPr>
            <a:r>
              <a:rPr lang="en-U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rPr>
              <a:t>In three years we have achieved so much. We have initiated and carried out joint research, of which the major undertaking – once more, directly linked with our universities’ maritime research – was a joint research cruise aboard the </a:t>
            </a:r>
            <a:r>
              <a:rPr lang="en-US" sz="2800" i="1" dirty="0" err="1">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rPr>
              <a:t>Oceanograf</a:t>
            </a:r>
            <a:r>
              <a:rPr lang="en-U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rPr>
              <a:t>. </a:t>
            </a:r>
            <a:endParaRPr lang="es-E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070710"/>
            <a:ext cx="9144000" cy="5887651"/>
          </a:xfrm>
        </p:spPr>
        <p:txBody>
          <a:bodyPr>
            <a:noAutofit/>
          </a:bodyPr>
          <a:lstStyle/>
          <a:p>
            <a:pPr>
              <a:lnSpc>
                <a:spcPct val="107000"/>
              </a:lnSpc>
              <a:spcAft>
                <a:spcPts val="800"/>
              </a:spcAft>
            </a:pPr>
            <a:r>
              <a:rPr lang="en-U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rPr>
              <a:t>Our research vessel covered 4,000 nautical miles, and on the cruise the team of scientists implemented three major research programs focused on, among other things, assessing microplastics pollution in European costal waters and identifying sources of underwater greenhouse gas emissions. These demonstrate how the micro-community that is the SEA-EU works for the macro-community that is our world, for its protection, and for its future well-being.</a:t>
            </a:r>
            <a:endParaRPr lang="en-U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endParaRPr>
          </a:p>
          <a:p>
            <a:pPr>
              <a:lnSpc>
                <a:spcPct val="107000"/>
              </a:lnSpc>
              <a:spcAft>
                <a:spcPts val="800"/>
              </a:spcAft>
            </a:pP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The three years of the unique academic understanding that is SEA-EU has also meant integrating and exchanging ideas among our students and administrative staff.</a:t>
            </a: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pPr>
              <a:lnSpc>
                <a:spcPct val="107000"/>
              </a:lnSpc>
              <a:spcAft>
                <a:spcPts val="800"/>
              </a:spcAft>
            </a:pPr>
            <a:endParaRPr lang="es-E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869987"/>
            <a:ext cx="9144000" cy="5887651"/>
          </a:xfrm>
        </p:spPr>
        <p:txBody>
          <a:bodyPr>
            <a:noAutofit/>
          </a:bodyPr>
          <a:lstStyle/>
          <a:p>
            <a:pPr>
              <a:lnSpc>
                <a:spcPct val="107000"/>
              </a:lnSpc>
              <a:spcAft>
                <a:spcPts val="800"/>
              </a:spcAft>
            </a:pP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SEA-EU - the symbolic acronym for our consortium, which phonetically is so close to the English phrase “See you,” holds the promise of constantly renewed meetings among the friends that we have made in your universities. We are delighted that we can continue these experiences and friendships in the SEA EU 2 project, which brings three new universities into our community.</a:t>
            </a: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pPr>
              <a:lnSpc>
                <a:spcPct val="107000"/>
              </a:lnSpc>
              <a:spcAft>
                <a:spcPts val="800"/>
              </a:spcAft>
            </a:pP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In </a:t>
            </a:r>
            <a:r>
              <a:rPr lang="en-US" sz="2800" i="1"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Terre des hommes </a:t>
            </a: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(Wind, Sand and Stars), </a:t>
            </a:r>
            <a:r>
              <a:rPr lang="fr-FR"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Antoine de </a:t>
            </a:r>
            <a:r>
              <a:rPr lang="fr-FR" sz="2800" dirty="0" err="1">
                <a:solidFill>
                  <a:srgbClr val="000000"/>
                </a:solidFill>
                <a:effectLst/>
                <a:uFill>
                  <a:solidFill>
                    <a:srgbClr val="000000"/>
                  </a:solidFill>
                </a:uFill>
                <a:ea typeface="Arial Unicode MS" panose="020B0604020202020204" pitchFamily="34" charset="-128"/>
                <a:cs typeface="Arial Unicode MS" panose="020B0604020202020204" pitchFamily="34" charset="-128"/>
              </a:rPr>
              <a:t>Saint-Exupé</a:t>
            </a:r>
            <a:r>
              <a:rPr lang="en-US" sz="2800" dirty="0" err="1">
                <a:solidFill>
                  <a:srgbClr val="000000"/>
                </a:solidFill>
                <a:effectLst/>
                <a:uFill>
                  <a:solidFill>
                    <a:srgbClr val="000000"/>
                  </a:solidFill>
                </a:uFill>
                <a:ea typeface="Arial Unicode MS" panose="020B0604020202020204" pitchFamily="34" charset="-128"/>
                <a:cs typeface="Arial Unicode MS" panose="020B0604020202020204" pitchFamily="34" charset="-128"/>
              </a:rPr>
              <a:t>ry</a:t>
            </a: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 writes: “Bound to our brothers by a common goal, one that lies outside ourselves, only then do we breathe, and experience teaches us that to love is not to look one at the other, but to look together in the same direction. </a:t>
            </a:r>
            <a:endParaRPr lang="es-ES" sz="2800" dirty="0">
              <a:solidFill>
                <a:srgbClr val="000000"/>
              </a:solidFill>
              <a:effectLst/>
              <a:uFill>
                <a:solidFill>
                  <a:srgbClr val="000000"/>
                </a:solidFill>
              </a:uFill>
              <a:latin typeface="Calibri" panose="020F0502020204030204" pitchFamily="34" charset="0"/>
              <a:ea typeface="Arial Unicode MS" panose="020B0604020202020204" pitchFamily="34" charset="-128"/>
              <a:cs typeface="Calibri" panose="020F050202020403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271431"/>
            <a:ext cx="9144000" cy="5887651"/>
          </a:xfrm>
        </p:spPr>
        <p:txBody>
          <a:bodyPr>
            <a:noAutofit/>
          </a:bodyPr>
          <a:lstStyle/>
          <a:p>
            <a:pPr>
              <a:lnSpc>
                <a:spcPct val="107000"/>
              </a:lnSpc>
              <a:spcAft>
                <a:spcPts val="800"/>
              </a:spcAft>
            </a:pP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There are no comrades unless they are bound together by the same rope, aiming to reach the same summit.” I believe that the symbolic rope that consists of our common endeavors, research, and exchanges of views and experiences allows us to climb together, to meet new challenges, continually to achieve new goals, and to broaden our horizons – in research, in science, and in human contacts.</a:t>
            </a:r>
            <a:endPar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pPr>
              <a:lnSpc>
                <a:spcPct val="107000"/>
              </a:lnSpc>
              <a:spcAft>
                <a:spcPts val="800"/>
              </a:spcAft>
            </a:pPr>
            <a:endParaRPr lang="en-US" sz="2800" dirty="0">
              <a:solidFill>
                <a:srgbClr val="000000"/>
              </a:solidFill>
              <a:uFill>
                <a:solidFill>
                  <a:srgbClr val="000000"/>
                </a:solidFill>
              </a:uFill>
              <a:ea typeface="Arial Unicode MS" panose="020B0604020202020204" pitchFamily="34" charset="-128"/>
              <a:cs typeface="Arial Unicode MS" panose="020B0604020202020204" pitchFamily="34" charset="-128"/>
            </a:endParaRPr>
          </a:p>
          <a:p>
            <a:pPr>
              <a:lnSpc>
                <a:spcPct val="107000"/>
              </a:lnSpc>
              <a:spcAft>
                <a:spcPts val="800"/>
              </a:spcAft>
            </a:pPr>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a:t>
            </a:r>
            <a:endPar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latin typeface="Calibri" panose="020F0502020204030204" pitchFamily="34" charset="0"/>
                <a:ea typeface="Calibri" panose="020F0502020204030204" pitchFamily="34" charset="0"/>
                <a:cs typeface="Times New Roman" panose="02020603050405020304" pitchFamily="18" charset="0"/>
              </a:rPr>
              <a:t>CAU</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52239" y="1427548"/>
            <a:ext cx="8887522" cy="5887651"/>
          </a:xfrm>
        </p:spPr>
        <p:txBody>
          <a:bodyPr>
            <a:noAutofit/>
          </a:bodyPr>
          <a:lstStyle/>
          <a:p>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Prof. </a:t>
            </a:r>
            <a:r>
              <a:rPr lang="es-ES" sz="2800" dirty="0" err="1">
                <a:effectLst/>
                <a:latin typeface="Calibri" panose="020F0502020204030204" pitchFamily="34" charset="0"/>
                <a:cs typeface="Calibri" panose="020F0502020204030204" pitchFamily="34" charset="0"/>
              </a:rPr>
              <a:t>Piniella</a:t>
            </a:r>
            <a:r>
              <a:rPr lang="es-ES" sz="2800" dirty="0">
                <a:effectLst/>
                <a:latin typeface="Calibri" panose="020F0502020204030204" pitchFamily="34" charset="0"/>
                <a:cs typeface="Calibri" panose="020F0502020204030204" pitchFamily="34" charset="0"/>
              </a:rPr>
              <a:t>, Rector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University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Cádiz</a:t>
            </a:r>
            <a:r>
              <a:rPr lang="es-ES" sz="2800" dirty="0">
                <a:effectLst/>
                <a:latin typeface="Calibri" panose="020F0502020204030204" pitchFamily="34" charset="0"/>
                <a:cs typeface="Calibri" panose="020F0502020204030204" pitchFamily="34" charset="0"/>
              </a:rPr>
              <a:t>,</a:t>
            </a:r>
            <a:br>
              <a:rPr lang="es-ES" sz="2800" dirty="0">
                <a:effectLst/>
                <a:latin typeface="Calibri" panose="020F0502020204030204" pitchFamily="34" charset="0"/>
                <a:cs typeface="Calibri" panose="020F0502020204030204" pitchFamily="34" charset="0"/>
              </a:rPr>
            </a:br>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Prof. </a:t>
            </a:r>
            <a:r>
              <a:rPr lang="es-ES" sz="2800" dirty="0" err="1">
                <a:effectLst/>
                <a:latin typeface="Calibri" panose="020F0502020204030204" pitchFamily="34" charset="0"/>
                <a:cs typeface="Calibri" panose="020F0502020204030204" pitchFamily="34" charset="0"/>
              </a:rPr>
              <a:t>Stepnowski</a:t>
            </a:r>
            <a:r>
              <a:rPr lang="es-ES" sz="2800" dirty="0">
                <a:effectLst/>
                <a:latin typeface="Calibri" panose="020F0502020204030204" pitchFamily="34" charset="0"/>
                <a:cs typeface="Calibri" panose="020F0502020204030204" pitchFamily="34" charset="0"/>
              </a:rPr>
              <a:t>, SEA-EU Rector </a:t>
            </a:r>
            <a:r>
              <a:rPr lang="es-ES" sz="2800" dirty="0" err="1">
                <a:effectLst/>
                <a:latin typeface="Calibri" panose="020F0502020204030204" pitchFamily="34" charset="0"/>
                <a:cs typeface="Calibri" panose="020F0502020204030204" pitchFamily="34" charset="0"/>
              </a:rPr>
              <a:t>Coordinator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for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1st </a:t>
            </a:r>
            <a:r>
              <a:rPr lang="es-ES" sz="2800" dirty="0" err="1">
                <a:effectLst/>
                <a:latin typeface="Calibri" panose="020F0502020204030204" pitchFamily="34" charset="0"/>
                <a:cs typeface="Calibri" panose="020F0502020204030204" pitchFamily="34" charset="0"/>
              </a:rPr>
              <a:t>semester</a:t>
            </a:r>
            <a:r>
              <a:rPr lang="es-ES" sz="2800" dirty="0">
                <a:effectLst/>
                <a:latin typeface="Calibri" panose="020F0502020204030204" pitchFamily="34" charset="0"/>
                <a:cs typeface="Calibri" panose="020F0502020204030204" pitchFamily="34" charset="0"/>
              </a:rPr>
              <a:t>,</a:t>
            </a:r>
            <a:br>
              <a:rPr lang="es-ES" sz="2800" dirty="0">
                <a:effectLst/>
                <a:latin typeface="Calibri" panose="020F0502020204030204" pitchFamily="34" charset="0"/>
                <a:cs typeface="Calibri" panose="020F0502020204030204" pitchFamily="34" charset="0"/>
              </a:rPr>
            </a:br>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Prof. </a:t>
            </a:r>
            <a:r>
              <a:rPr lang="es-ES" sz="2800" dirty="0" err="1">
                <a:effectLst/>
                <a:latin typeface="Calibri" panose="020F0502020204030204" pitchFamily="34" charset="0"/>
                <a:cs typeface="Calibri" panose="020F0502020204030204" pitchFamily="34" charset="0"/>
              </a:rPr>
              <a:t>Echevarría</a:t>
            </a:r>
            <a:r>
              <a:rPr lang="es-ES" sz="2800" dirty="0">
                <a:effectLst/>
                <a:latin typeface="Calibri" panose="020F0502020204030204" pitchFamily="34" charset="0"/>
                <a:cs typeface="Calibri" panose="020F0502020204030204" pitchFamily="34" charset="0"/>
              </a:rPr>
              <a:t>, General </a:t>
            </a:r>
            <a:r>
              <a:rPr lang="es-ES" sz="2800" dirty="0" err="1">
                <a:effectLst/>
                <a:latin typeface="Calibri" panose="020F0502020204030204" pitchFamily="34" charset="0"/>
                <a:cs typeface="Calibri" panose="020F0502020204030204" pitchFamily="34" charset="0"/>
              </a:rPr>
              <a:t>coordinator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SEA-EU Alliance,</a:t>
            </a:r>
            <a:br>
              <a:rPr lang="es-ES" sz="2800" dirty="0">
                <a:effectLst/>
                <a:latin typeface="Calibri" panose="020F0502020204030204" pitchFamily="34" charset="0"/>
                <a:cs typeface="Calibri" panose="020F0502020204030204" pitchFamily="34" charset="0"/>
              </a:rPr>
            </a:br>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rectors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presidents</a:t>
            </a:r>
            <a:r>
              <a:rPr lang="es-ES" sz="2800" dirty="0">
                <a:effectLst/>
                <a:latin typeface="Calibri" panose="020F0502020204030204" pitchFamily="34" charset="0"/>
                <a:cs typeface="Calibri" panose="020F0502020204030204" pitchFamily="34" charset="0"/>
              </a:rPr>
              <a:t>, vice-</a:t>
            </a:r>
            <a:r>
              <a:rPr lang="es-ES" sz="2800" dirty="0" err="1">
                <a:effectLst/>
                <a:latin typeface="Calibri" panose="020F0502020204030204" pitchFamily="34" charset="0"/>
                <a:cs typeface="Calibri" panose="020F0502020204030204" pitchFamily="34" charset="0"/>
              </a:rPr>
              <a:t>rectors</a:t>
            </a:r>
            <a:r>
              <a:rPr lang="es-ES" sz="2800" dirty="0">
                <a:effectLst/>
                <a:latin typeface="Calibri" panose="020F0502020204030204" pitchFamily="34" charset="0"/>
                <a:cs typeface="Calibri" panose="020F0502020204030204" pitchFamily="34" charset="0"/>
              </a:rPr>
              <a:t> &amp; vice-</a:t>
            </a:r>
            <a:r>
              <a:rPr lang="es-ES" sz="2800" dirty="0" err="1">
                <a:effectLst/>
                <a:latin typeface="Calibri" panose="020F0502020204030204" pitchFamily="34" charset="0"/>
                <a:cs typeface="Calibri" panose="020F0502020204030204" pitchFamily="34" charset="0"/>
              </a:rPr>
              <a:t>presidents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SEA-EU </a:t>
            </a:r>
            <a:r>
              <a:rPr lang="es-ES" sz="2800" dirty="0" err="1">
                <a:effectLst/>
                <a:latin typeface="Calibri" panose="020F0502020204030204" pitchFamily="34" charset="0"/>
                <a:cs typeface="Calibri" panose="020F0502020204030204" pitchFamily="34" charset="0"/>
              </a:rPr>
              <a:t>universities</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Dear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colleagues</a:t>
            </a:r>
            <a:r>
              <a:rPr lang="es-ES" sz="2800" dirty="0">
                <a:effectLst/>
                <a:latin typeface="Calibri" panose="020F0502020204030204" pitchFamily="34" charset="0"/>
                <a:cs typeface="Calibri" panose="020F0502020204030204" pitchFamily="34" charset="0"/>
              </a:rPr>
              <a:t>, </a:t>
            </a:r>
            <a:endParaRPr lang="es-ES" sz="2800" dirty="0">
              <a:effectLst/>
              <a:latin typeface="Calibri" panose="020F0502020204030204" pitchFamily="34" charset="0"/>
              <a:cs typeface="Calibri" panose="020F0502020204030204" pitchFamily="34" charset="0"/>
            </a:endParaRPr>
          </a:p>
          <a:p>
            <a:endParaRPr lang="es-ES" sz="2800" dirty="0">
              <a:latin typeface="Calibri" panose="020F0502020204030204" pitchFamily="34" charset="0"/>
              <a:cs typeface="Calibri" panose="020F0502020204030204" pitchFamily="34" charset="0"/>
            </a:endParaRPr>
          </a:p>
          <a:p>
            <a:r>
              <a:rPr lang="es-ES" sz="2800" dirty="0">
                <a:effectLst/>
                <a:latin typeface="Calibri" panose="020F0502020204030204" pitchFamily="34" charset="0"/>
                <a:cs typeface="Calibri" panose="020F0502020204030204" pitchFamily="34" charset="0"/>
              </a:rPr>
              <a:t>I </a:t>
            </a:r>
            <a:r>
              <a:rPr lang="es-ES" sz="2800" dirty="0" err="1">
                <a:effectLst/>
                <a:latin typeface="Calibri" panose="020F0502020204030204" pitchFamily="34" charset="0"/>
                <a:cs typeface="Calibri" panose="020F0502020204030204" pitchFamily="34" charset="0"/>
              </a:rPr>
              <a:t>warmly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thank</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University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of</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Cádiz</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our</a:t>
            </a:r>
            <a:r>
              <a:rPr lang="es-ES" sz="2800" dirty="0">
                <a:effectLst/>
                <a:latin typeface="Calibri" panose="020F0502020204030204" pitchFamily="34" charset="0"/>
                <a:cs typeface="Calibri" panose="020F0502020204030204" pitchFamily="34" charset="0"/>
              </a:rPr>
              <a:t> host, </a:t>
            </a:r>
            <a:r>
              <a:rPr lang="es-ES" sz="2800" dirty="0" err="1">
                <a:effectLst/>
                <a:latin typeface="Calibri" panose="020F0502020204030204" pitchFamily="34" charset="0"/>
                <a:cs typeface="Calibri" panose="020F0502020204030204" pitchFamily="34" charset="0"/>
              </a:rPr>
              <a:t>for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their</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hospitality</a:t>
            </a:r>
            <a:r>
              <a:rPr lang="es-ES" sz="2800" dirty="0">
                <a:effectLst/>
                <a:latin typeface="Calibri" panose="020F0502020204030204" pitchFamily="34" charset="0"/>
                <a:cs typeface="Calibri" panose="020F0502020204030204" pitchFamily="34" charset="0"/>
              </a:rPr>
              <a:t> </a:t>
            </a:r>
            <a:r>
              <a:rPr lang="es-ES" sz="2800" dirty="0" err="1">
                <a:effectLst/>
                <a:latin typeface="Calibri" panose="020F0502020204030204" pitchFamily="34" charset="0"/>
                <a:cs typeface="Calibri" panose="020F0502020204030204" pitchFamily="34" charset="0"/>
              </a:rPr>
              <a:t>today</a:t>
            </a:r>
            <a:r>
              <a:rPr lang="es-ES" sz="2800" dirty="0">
                <a:effectLst/>
                <a:latin typeface="Calibri" panose="020F0502020204030204" pitchFamily="34" charset="0"/>
                <a:cs typeface="Calibri" panose="020F0502020204030204" pitchFamily="34" charset="0"/>
              </a:rPr>
              <a:t>. </a:t>
            </a:r>
            <a:endParaRPr lang="es-ES" sz="2800" dirty="0">
              <a:latin typeface="Calibri" panose="020F0502020204030204" pitchFamily="34" charset="0"/>
              <a:cs typeface="Calibri" panose="020F0502020204030204" pitchFamily="34"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52239" y="1137616"/>
            <a:ext cx="8887522" cy="5887651"/>
          </a:xfrm>
        </p:spPr>
        <p:txBody>
          <a:bodyPr>
            <a:noAutofit/>
          </a:bodyPr>
          <a:lstStyle/>
          <a:p>
            <a:r>
              <a:rPr lang="es-ES" sz="3200" dirty="0">
                <a:effectLst/>
              </a:rPr>
              <a:t>As vice-</a:t>
            </a:r>
            <a:r>
              <a:rPr lang="es-ES" sz="3200" dirty="0" err="1">
                <a:effectLst/>
              </a:rPr>
              <a:t>president</a:t>
            </a:r>
            <a:r>
              <a:rPr lang="es-ES" sz="3200" dirty="0">
                <a:effectLst/>
              </a:rPr>
              <a:t> </a:t>
            </a:r>
            <a:r>
              <a:rPr lang="es-ES" sz="3200" dirty="0" err="1">
                <a:effectLst/>
              </a:rPr>
              <a:t>of</a:t>
            </a:r>
            <a:r>
              <a:rPr lang="es-ES" sz="3200" dirty="0">
                <a:effectLst/>
              </a:rPr>
              <a:t> Kiel </a:t>
            </a:r>
            <a:r>
              <a:rPr lang="es-ES" sz="3200" dirty="0" err="1">
                <a:effectLst/>
              </a:rPr>
              <a:t>University</a:t>
            </a:r>
            <a:r>
              <a:rPr lang="es-ES" sz="3200" dirty="0">
                <a:effectLst/>
              </a:rPr>
              <a:t> </a:t>
            </a:r>
            <a:r>
              <a:rPr lang="es-ES" sz="3200" dirty="0" err="1">
                <a:effectLst/>
              </a:rPr>
              <a:t>for</a:t>
            </a:r>
            <a:r>
              <a:rPr lang="es-ES" sz="3200" dirty="0">
                <a:effectLst/>
              </a:rPr>
              <a:t> </a:t>
            </a:r>
            <a:r>
              <a:rPr lang="es-ES" sz="3200" dirty="0" err="1">
                <a:effectLst/>
              </a:rPr>
              <a:t>research</a:t>
            </a:r>
            <a:r>
              <a:rPr lang="es-ES" sz="3200" dirty="0">
                <a:effectLst/>
              </a:rPr>
              <a:t>, transfer, </a:t>
            </a:r>
            <a:r>
              <a:rPr lang="es-ES" sz="3200" dirty="0" err="1">
                <a:effectLst/>
              </a:rPr>
              <a:t>scientific</a:t>
            </a:r>
            <a:r>
              <a:rPr lang="es-ES" sz="3200" dirty="0">
                <a:effectLst/>
              </a:rPr>
              <a:t> </a:t>
            </a:r>
            <a:r>
              <a:rPr lang="es-ES" sz="3200" dirty="0" err="1">
                <a:effectLst/>
              </a:rPr>
              <a:t>infrastructure</a:t>
            </a:r>
            <a:r>
              <a:rPr lang="es-ES" sz="3200" dirty="0">
                <a:effectLst/>
              </a:rPr>
              <a:t> &amp; </a:t>
            </a:r>
            <a:r>
              <a:rPr lang="es-ES" sz="3200" dirty="0" err="1">
                <a:effectLst/>
              </a:rPr>
              <a:t>digitization</a:t>
            </a:r>
            <a:r>
              <a:rPr lang="es-ES" sz="3200" dirty="0">
                <a:effectLst/>
              </a:rPr>
              <a:t>, </a:t>
            </a:r>
            <a:r>
              <a:rPr lang="es-ES" sz="3200" dirty="0" err="1">
                <a:effectLst/>
              </a:rPr>
              <a:t>on</a:t>
            </a:r>
            <a:r>
              <a:rPr lang="es-ES" sz="3200" dirty="0">
                <a:effectLst/>
              </a:rPr>
              <a:t> </a:t>
            </a:r>
            <a:r>
              <a:rPr lang="es-ES" sz="3200" dirty="0" err="1">
                <a:effectLst/>
              </a:rPr>
              <a:t>behalf</a:t>
            </a:r>
            <a:r>
              <a:rPr lang="es-ES" sz="3200" dirty="0">
                <a:effectLst/>
              </a:rPr>
              <a:t> </a:t>
            </a:r>
            <a:r>
              <a:rPr lang="es-ES" sz="3200" dirty="0" err="1">
                <a:effectLst/>
              </a:rPr>
              <a:t>of</a:t>
            </a:r>
            <a:r>
              <a:rPr lang="es-ES" sz="3200" dirty="0">
                <a:effectLst/>
              </a:rPr>
              <a:t> Kiel </a:t>
            </a:r>
            <a:r>
              <a:rPr lang="es-ES" sz="3200" dirty="0" err="1">
                <a:effectLst/>
              </a:rPr>
              <a:t>University’s</a:t>
            </a:r>
            <a:r>
              <a:rPr lang="es-ES" sz="3200" dirty="0">
                <a:effectLst/>
              </a:rPr>
              <a:t> </a:t>
            </a:r>
            <a:r>
              <a:rPr lang="es-ES" sz="3200" dirty="0" err="1">
                <a:effectLst/>
              </a:rPr>
              <a:t>presidential</a:t>
            </a:r>
            <a:r>
              <a:rPr lang="es-ES" sz="3200" dirty="0">
                <a:effectLst/>
              </a:rPr>
              <a:t> </a:t>
            </a:r>
            <a:r>
              <a:rPr lang="es-ES" sz="3200" dirty="0" err="1">
                <a:effectLst/>
              </a:rPr>
              <a:t>board</a:t>
            </a:r>
            <a:r>
              <a:rPr lang="es-ES" sz="3200" dirty="0">
                <a:effectLst/>
              </a:rPr>
              <a:t> and </a:t>
            </a:r>
            <a:r>
              <a:rPr lang="es-ES" sz="3200" dirty="0" err="1">
                <a:effectLst/>
              </a:rPr>
              <a:t>our</a:t>
            </a:r>
            <a:r>
              <a:rPr lang="es-ES" sz="3200" dirty="0">
                <a:effectLst/>
              </a:rPr>
              <a:t> </a:t>
            </a:r>
            <a:r>
              <a:rPr lang="es-ES" sz="3200" dirty="0" err="1">
                <a:effectLst/>
              </a:rPr>
              <a:t>president</a:t>
            </a:r>
            <a:r>
              <a:rPr lang="es-ES" sz="3200" dirty="0">
                <a:effectLst/>
              </a:rPr>
              <a:t>, Prof. Simone </a:t>
            </a:r>
            <a:r>
              <a:rPr lang="es-ES" sz="3200" dirty="0" err="1">
                <a:effectLst/>
              </a:rPr>
              <a:t>Fulda</a:t>
            </a:r>
            <a:r>
              <a:rPr lang="es-ES" sz="3200" dirty="0">
                <a:effectLst/>
              </a:rPr>
              <a:t>, I am </a:t>
            </a:r>
            <a:r>
              <a:rPr lang="es-ES" sz="3200" dirty="0" err="1">
                <a:effectLst/>
              </a:rPr>
              <a:t>thrilled</a:t>
            </a:r>
            <a:r>
              <a:rPr lang="es-ES" sz="3200" dirty="0">
                <a:effectLst/>
              </a:rPr>
              <a:t> </a:t>
            </a:r>
            <a:r>
              <a:rPr lang="es-ES" sz="3200" dirty="0" err="1">
                <a:effectLst/>
              </a:rPr>
              <a:t>that</a:t>
            </a:r>
            <a:r>
              <a:rPr lang="es-ES" sz="3200" dirty="0">
                <a:effectLst/>
              </a:rPr>
              <a:t> </a:t>
            </a:r>
            <a:r>
              <a:rPr lang="es-ES" sz="3200" dirty="0" err="1">
                <a:effectLst/>
              </a:rPr>
              <a:t>the</a:t>
            </a:r>
            <a:r>
              <a:rPr lang="es-ES" sz="3200" dirty="0">
                <a:effectLst/>
              </a:rPr>
              <a:t> SEA-EU Alliance continues </a:t>
            </a:r>
            <a:r>
              <a:rPr lang="es-ES" sz="3200" dirty="0" err="1">
                <a:effectLst/>
              </a:rPr>
              <a:t>for</a:t>
            </a:r>
            <a:r>
              <a:rPr lang="es-ES" sz="3200" dirty="0">
                <a:effectLst/>
              </a:rPr>
              <a:t> </a:t>
            </a:r>
            <a:r>
              <a:rPr lang="es-ES" sz="3200" dirty="0" err="1">
                <a:effectLst/>
              </a:rPr>
              <a:t>the</a:t>
            </a:r>
            <a:r>
              <a:rPr lang="es-ES" sz="3200" dirty="0">
                <a:effectLst/>
              </a:rPr>
              <a:t> </a:t>
            </a:r>
            <a:r>
              <a:rPr lang="es-ES" sz="3200" dirty="0" err="1">
                <a:effectLst/>
              </a:rPr>
              <a:t>next</a:t>
            </a:r>
            <a:r>
              <a:rPr lang="es-ES" sz="3200" dirty="0">
                <a:effectLst/>
              </a:rPr>
              <a:t> </a:t>
            </a:r>
            <a:r>
              <a:rPr lang="es-ES" sz="3200" dirty="0" err="1">
                <a:effectLst/>
              </a:rPr>
              <a:t>four</a:t>
            </a:r>
            <a:r>
              <a:rPr lang="es-ES" sz="3200" dirty="0">
                <a:effectLst/>
              </a:rPr>
              <a:t> </a:t>
            </a:r>
            <a:r>
              <a:rPr lang="es-ES" sz="3200" dirty="0" err="1">
                <a:effectLst/>
              </a:rPr>
              <a:t>years</a:t>
            </a:r>
            <a:r>
              <a:rPr lang="es-ES" sz="3200" dirty="0">
                <a:effectLst/>
              </a:rPr>
              <a:t>. </a:t>
            </a:r>
            <a:r>
              <a:rPr lang="es-ES" sz="3200" dirty="0" err="1">
                <a:effectLst/>
              </a:rPr>
              <a:t>We</a:t>
            </a:r>
            <a:r>
              <a:rPr lang="es-ES" sz="3200" dirty="0">
                <a:effectLst/>
              </a:rPr>
              <a:t> are </a:t>
            </a:r>
            <a:r>
              <a:rPr lang="es-ES" sz="3200" dirty="0" err="1">
                <a:effectLst/>
              </a:rPr>
              <a:t>grateful</a:t>
            </a:r>
            <a:r>
              <a:rPr lang="es-ES" sz="3200" dirty="0">
                <a:effectLst/>
              </a:rPr>
              <a:t> </a:t>
            </a:r>
            <a:r>
              <a:rPr lang="es-ES" sz="3200" dirty="0" err="1">
                <a:effectLst/>
              </a:rPr>
              <a:t>to</a:t>
            </a:r>
            <a:r>
              <a:rPr lang="es-ES" sz="3200" dirty="0">
                <a:effectLst/>
              </a:rPr>
              <a:t> </a:t>
            </a:r>
            <a:r>
              <a:rPr lang="es-ES" sz="3200" dirty="0" err="1">
                <a:effectLst/>
              </a:rPr>
              <a:t>our</a:t>
            </a:r>
            <a:r>
              <a:rPr lang="es-ES" sz="3200" dirty="0">
                <a:effectLst/>
              </a:rPr>
              <a:t> </a:t>
            </a:r>
            <a:r>
              <a:rPr lang="es-ES" sz="3200" dirty="0" err="1">
                <a:effectLst/>
              </a:rPr>
              <a:t>five</a:t>
            </a:r>
            <a:r>
              <a:rPr lang="es-ES" sz="3200" dirty="0">
                <a:effectLst/>
              </a:rPr>
              <a:t> </a:t>
            </a:r>
            <a:r>
              <a:rPr lang="es-ES" sz="3200" dirty="0" err="1">
                <a:effectLst/>
              </a:rPr>
              <a:t>other</a:t>
            </a:r>
            <a:r>
              <a:rPr lang="es-ES" sz="3200" dirty="0">
                <a:effectLst/>
              </a:rPr>
              <a:t> </a:t>
            </a:r>
            <a:r>
              <a:rPr lang="es-ES" sz="3200" dirty="0" err="1">
                <a:effectLst/>
              </a:rPr>
              <a:t>founding</a:t>
            </a:r>
            <a:r>
              <a:rPr lang="es-ES" sz="3200" dirty="0">
                <a:effectLst/>
              </a:rPr>
              <a:t> </a:t>
            </a:r>
            <a:r>
              <a:rPr lang="es-ES" sz="3200" dirty="0" err="1">
                <a:effectLst/>
              </a:rPr>
              <a:t>partners</a:t>
            </a:r>
            <a:r>
              <a:rPr lang="es-ES" sz="3200" dirty="0">
                <a:effectLst/>
              </a:rPr>
              <a:t> </a:t>
            </a:r>
            <a:r>
              <a:rPr lang="es-ES" sz="3200" dirty="0" err="1">
                <a:effectLst/>
              </a:rPr>
              <a:t>for</a:t>
            </a:r>
            <a:r>
              <a:rPr lang="es-ES" sz="3200" dirty="0">
                <a:effectLst/>
              </a:rPr>
              <a:t> </a:t>
            </a:r>
            <a:r>
              <a:rPr lang="es-ES" sz="3200" dirty="0" err="1">
                <a:effectLst/>
              </a:rPr>
              <a:t>the</a:t>
            </a:r>
            <a:r>
              <a:rPr lang="es-ES" sz="3200" dirty="0">
                <a:effectLst/>
              </a:rPr>
              <a:t> </a:t>
            </a:r>
            <a:r>
              <a:rPr lang="es-ES" sz="3200" dirty="0" err="1">
                <a:effectLst/>
              </a:rPr>
              <a:t>existing</a:t>
            </a:r>
            <a:r>
              <a:rPr lang="es-ES" sz="3200" dirty="0">
                <a:effectLst/>
              </a:rPr>
              <a:t> </a:t>
            </a:r>
            <a:r>
              <a:rPr lang="es-ES" sz="3200" dirty="0" err="1">
                <a:effectLst/>
              </a:rPr>
              <a:t>collaboration</a:t>
            </a:r>
            <a:r>
              <a:rPr lang="es-ES" sz="3200" dirty="0">
                <a:effectLst/>
              </a:rPr>
              <a:t> and </a:t>
            </a:r>
            <a:r>
              <a:rPr lang="es-ES" sz="3200" dirty="0" err="1">
                <a:effectLst/>
              </a:rPr>
              <a:t>joint</a:t>
            </a:r>
            <a:r>
              <a:rPr lang="es-ES" sz="3200" dirty="0">
                <a:effectLst/>
              </a:rPr>
              <a:t> </a:t>
            </a:r>
            <a:r>
              <a:rPr lang="es-ES" sz="3200" dirty="0" err="1">
                <a:effectLst/>
              </a:rPr>
              <a:t>achievements</a:t>
            </a:r>
            <a:r>
              <a:rPr lang="es-ES" sz="3200" dirty="0">
                <a:effectLst/>
              </a:rPr>
              <a:t> </a:t>
            </a:r>
            <a:r>
              <a:rPr lang="es-ES" sz="3200" dirty="0" err="1">
                <a:effectLst/>
              </a:rPr>
              <a:t>of</a:t>
            </a:r>
            <a:r>
              <a:rPr lang="es-ES" sz="3200" dirty="0">
                <a:effectLst/>
              </a:rPr>
              <a:t> </a:t>
            </a:r>
            <a:r>
              <a:rPr lang="es-ES" sz="3200" dirty="0" err="1">
                <a:effectLst/>
              </a:rPr>
              <a:t>the</a:t>
            </a:r>
            <a:r>
              <a:rPr lang="es-ES" sz="3200" dirty="0">
                <a:effectLst/>
              </a:rPr>
              <a:t> </a:t>
            </a:r>
            <a:r>
              <a:rPr lang="es-ES" sz="3200" dirty="0" err="1">
                <a:effectLst/>
              </a:rPr>
              <a:t>last</a:t>
            </a:r>
            <a:r>
              <a:rPr lang="es-ES" sz="3200" dirty="0">
                <a:effectLst/>
              </a:rPr>
              <a:t> </a:t>
            </a:r>
            <a:r>
              <a:rPr lang="es-ES" sz="3200" dirty="0" err="1">
                <a:effectLst/>
              </a:rPr>
              <a:t>three</a:t>
            </a:r>
            <a:r>
              <a:rPr lang="es-ES" sz="3200" dirty="0">
                <a:effectLst/>
              </a:rPr>
              <a:t> </a:t>
            </a:r>
            <a:r>
              <a:rPr lang="es-ES" sz="3200" dirty="0" err="1">
                <a:effectLst/>
              </a:rPr>
              <a:t>years</a:t>
            </a:r>
            <a:r>
              <a:rPr lang="es-ES" sz="3200" dirty="0">
                <a:effectLst/>
              </a:rPr>
              <a:t>. </a:t>
            </a:r>
            <a:r>
              <a:rPr lang="es-ES" sz="3200" dirty="0" err="1">
                <a:effectLst/>
              </a:rPr>
              <a:t>Our</a:t>
            </a:r>
            <a:r>
              <a:rPr lang="es-ES" sz="3200" dirty="0">
                <a:effectLst/>
              </a:rPr>
              <a:t> </a:t>
            </a:r>
            <a:r>
              <a:rPr lang="es-ES" sz="3200" dirty="0" err="1">
                <a:effectLst/>
              </a:rPr>
              <a:t>alliance</a:t>
            </a:r>
            <a:r>
              <a:rPr lang="es-ES" sz="3200" dirty="0">
                <a:effectLst/>
              </a:rPr>
              <a:t> has </a:t>
            </a:r>
            <a:r>
              <a:rPr lang="es-ES" sz="3200" dirty="0" err="1">
                <a:effectLst/>
              </a:rPr>
              <a:t>grown</a:t>
            </a:r>
            <a:r>
              <a:rPr lang="es-ES" sz="3200" dirty="0">
                <a:effectLst/>
              </a:rPr>
              <a:t>. </a:t>
            </a:r>
            <a:r>
              <a:rPr lang="es-ES" sz="3200" dirty="0" err="1">
                <a:effectLst/>
              </a:rPr>
              <a:t>It</a:t>
            </a:r>
            <a:r>
              <a:rPr lang="es-ES" sz="3200" dirty="0">
                <a:effectLst/>
              </a:rPr>
              <a:t> </a:t>
            </a:r>
            <a:r>
              <a:rPr lang="es-ES" sz="3200" dirty="0" err="1">
                <a:effectLst/>
              </a:rPr>
              <a:t>is</a:t>
            </a:r>
            <a:r>
              <a:rPr lang="es-ES" sz="3200" dirty="0">
                <a:effectLst/>
              </a:rPr>
              <a:t> </a:t>
            </a:r>
            <a:r>
              <a:rPr lang="es-ES" sz="3200" dirty="0" err="1">
                <a:effectLst/>
              </a:rPr>
              <a:t>my</a:t>
            </a:r>
            <a:r>
              <a:rPr lang="es-ES" sz="3200" dirty="0">
                <a:effectLst/>
              </a:rPr>
              <a:t> </a:t>
            </a:r>
            <a:r>
              <a:rPr lang="es-ES" sz="3200" dirty="0" err="1">
                <a:effectLst/>
              </a:rPr>
              <a:t>pleasure</a:t>
            </a:r>
            <a:r>
              <a:rPr lang="es-ES" sz="3200" dirty="0">
                <a:effectLst/>
              </a:rPr>
              <a:t> </a:t>
            </a:r>
            <a:r>
              <a:rPr lang="es-ES" sz="3200" dirty="0" err="1">
                <a:effectLst/>
              </a:rPr>
              <a:t>today</a:t>
            </a:r>
            <a:r>
              <a:rPr lang="es-ES" sz="3200" dirty="0">
                <a:effectLst/>
              </a:rPr>
              <a:t> </a:t>
            </a:r>
            <a:r>
              <a:rPr lang="es-ES" sz="3200" dirty="0" err="1">
                <a:effectLst/>
              </a:rPr>
              <a:t>to</a:t>
            </a:r>
            <a:r>
              <a:rPr lang="es-ES" sz="3200" dirty="0">
                <a:effectLst/>
              </a:rPr>
              <a:t> </a:t>
            </a:r>
            <a:r>
              <a:rPr lang="es-ES" sz="3200" dirty="0" err="1">
                <a:effectLst/>
              </a:rPr>
              <a:t>welcome</a:t>
            </a:r>
            <a:r>
              <a:rPr lang="es-ES" sz="3200" dirty="0">
                <a:effectLst/>
              </a:rPr>
              <a:t> </a:t>
            </a:r>
            <a:r>
              <a:rPr lang="es-ES" sz="3200" dirty="0" err="1">
                <a:effectLst/>
              </a:rPr>
              <a:t>our</a:t>
            </a:r>
            <a:r>
              <a:rPr lang="es-ES" sz="3200" dirty="0">
                <a:effectLst/>
              </a:rPr>
              <a:t> </a:t>
            </a:r>
            <a:r>
              <a:rPr lang="es-ES" sz="3200" dirty="0" err="1">
                <a:effectLst/>
              </a:rPr>
              <a:t>three</a:t>
            </a:r>
            <a:r>
              <a:rPr lang="es-ES" sz="3200" dirty="0">
                <a:effectLst/>
              </a:rPr>
              <a:t> new </a:t>
            </a:r>
            <a:r>
              <a:rPr lang="es-ES" sz="3200" dirty="0" err="1">
                <a:effectLst/>
              </a:rPr>
              <a:t>partner</a:t>
            </a:r>
            <a:r>
              <a:rPr lang="es-ES" sz="3200" dirty="0">
                <a:effectLst/>
              </a:rPr>
              <a:t> </a:t>
            </a:r>
            <a:r>
              <a:rPr lang="es-ES" sz="3200" dirty="0" err="1">
                <a:effectLst/>
              </a:rPr>
              <a:t>universities</a:t>
            </a:r>
            <a:r>
              <a:rPr lang="es-ES" sz="3200" dirty="0">
                <a:effectLst/>
              </a:rPr>
              <a:t> </a:t>
            </a:r>
            <a:r>
              <a:rPr lang="es-ES" sz="3200" dirty="0" err="1">
                <a:effectLst/>
              </a:rPr>
              <a:t>to</a:t>
            </a:r>
            <a:r>
              <a:rPr lang="es-ES" sz="3200" dirty="0">
                <a:effectLst/>
              </a:rPr>
              <a:t> </a:t>
            </a:r>
            <a:r>
              <a:rPr lang="es-ES" sz="3200" dirty="0" err="1">
                <a:effectLst/>
              </a:rPr>
              <a:t>the</a:t>
            </a:r>
            <a:r>
              <a:rPr lang="es-ES" sz="3200" dirty="0">
                <a:effectLst/>
              </a:rPr>
              <a:t> SEA-EU Alliance and look forward </a:t>
            </a:r>
            <a:r>
              <a:rPr lang="es-ES" sz="3200" dirty="0" err="1">
                <a:effectLst/>
              </a:rPr>
              <a:t>to</a:t>
            </a:r>
            <a:r>
              <a:rPr lang="es-ES" sz="3200" dirty="0">
                <a:effectLst/>
              </a:rPr>
              <a:t> </a:t>
            </a:r>
            <a:r>
              <a:rPr lang="es-ES" sz="3200" dirty="0" err="1">
                <a:effectLst/>
              </a:rPr>
              <a:t>strengthening</a:t>
            </a:r>
            <a:r>
              <a:rPr lang="es-ES" sz="3200" dirty="0">
                <a:effectLst/>
              </a:rPr>
              <a:t> </a:t>
            </a:r>
            <a:r>
              <a:rPr lang="es-ES" sz="3200" dirty="0" err="1">
                <a:effectLst/>
              </a:rPr>
              <a:t>the</a:t>
            </a:r>
            <a:r>
              <a:rPr lang="es-ES" sz="3200" dirty="0">
                <a:effectLst/>
              </a:rPr>
              <a:t> </a:t>
            </a:r>
            <a:r>
              <a:rPr lang="es-ES" sz="3200" dirty="0" err="1">
                <a:effectLst/>
              </a:rPr>
              <a:t>collaboration</a:t>
            </a:r>
            <a:r>
              <a:rPr lang="es-ES" sz="3200" dirty="0">
                <a:effectLst/>
              </a:rPr>
              <a:t> in </a:t>
            </a:r>
            <a:r>
              <a:rPr lang="es-ES" sz="3200" dirty="0" err="1">
                <a:effectLst/>
              </a:rPr>
              <a:t>the</a:t>
            </a:r>
            <a:r>
              <a:rPr lang="es-ES" sz="3200" dirty="0">
                <a:effectLst/>
              </a:rPr>
              <a:t> </a:t>
            </a:r>
            <a:r>
              <a:rPr lang="es-ES" sz="3200" dirty="0" err="1">
                <a:effectLst/>
              </a:rPr>
              <a:t>coming</a:t>
            </a:r>
            <a:r>
              <a:rPr lang="es-ES" sz="3200" dirty="0">
                <a:effectLst/>
              </a:rPr>
              <a:t> </a:t>
            </a:r>
            <a:r>
              <a:rPr lang="es-ES" sz="3200" dirty="0" err="1">
                <a:effectLst/>
              </a:rPr>
              <a:t>years</a:t>
            </a:r>
            <a:r>
              <a:rPr lang="es-ES" sz="3200" dirty="0">
                <a:effectLst/>
              </a:rPr>
              <a:t>. </a:t>
            </a:r>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834472"/>
            <a:ext cx="9735014" cy="5887651"/>
          </a:xfrm>
        </p:spPr>
        <p:txBody>
          <a:bodyPr>
            <a:noAutofit/>
          </a:bodyPr>
          <a:lstStyle/>
          <a:p>
            <a:pPr marL="342900" lvl="0" indent="-342900">
              <a:lnSpc>
                <a:spcPct val="107000"/>
              </a:lnSpc>
              <a:buFont typeface="Calibri" panose="020F0502020204030204" pitchFamily="34" charset="0"/>
              <a:buChar char="-"/>
            </a:pP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buFont typeface="Calibri" panose="020F0502020204030204" pitchFamily="34" charset="0"/>
              <a:buChar char="-"/>
            </a:pPr>
            <a:r>
              <a:rPr lang="en-US" sz="2800" dirty="0">
                <a:effectLst/>
                <a:latin typeface="Calibri" panose="020F0502020204030204" pitchFamily="34" charset="0"/>
                <a:ea typeface="DengXian" panose="02010600030101010101" pitchFamily="2" charset="-122"/>
                <a:cs typeface="Times New Roman" panose="02020603050405020304" pitchFamily="18" charset="0"/>
              </a:rPr>
              <a:t>We’ve accomplished a balanced activity in both education and research. In my opinion, securing solid research networks as well as joint research projects will entail long term cooperation.</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sz="2800" dirty="0">
                <a:effectLst/>
                <a:latin typeface="Calibri" panose="020F0502020204030204" pitchFamily="34" charset="0"/>
                <a:ea typeface="DengXian" panose="02010600030101010101" pitchFamily="2" charset="-122"/>
                <a:cs typeface="Times New Roman" panose="02020603050405020304" pitchFamily="18" charset="0"/>
              </a:rPr>
              <a:t>We also have several joint administrative projects, teaching and inspiring us to a contribution of effective administrative services. </a:t>
            </a:r>
            <a:endParaRPr lang="es-ES" sz="28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52239" y="1137616"/>
            <a:ext cx="8887522" cy="5887651"/>
          </a:xfrm>
        </p:spPr>
        <p:txBody>
          <a:bodyPr>
            <a:noAutofit/>
          </a:bodyPr>
          <a:lstStyle/>
          <a:p>
            <a:r>
              <a:rPr lang="es-ES" sz="3200" dirty="0">
                <a:effectLst/>
              </a:rPr>
              <a:t>Kiel </a:t>
            </a:r>
            <a:r>
              <a:rPr lang="es-ES" sz="3200" dirty="0" err="1">
                <a:effectLst/>
              </a:rPr>
              <a:t>University</a:t>
            </a:r>
            <a:r>
              <a:rPr lang="es-ES" sz="3200" dirty="0">
                <a:effectLst/>
              </a:rPr>
              <a:t> </a:t>
            </a:r>
            <a:r>
              <a:rPr lang="es-ES" sz="3200" dirty="0" err="1">
                <a:effectLst/>
              </a:rPr>
              <a:t>is</a:t>
            </a:r>
            <a:r>
              <a:rPr lang="es-ES" sz="3200" dirty="0">
                <a:effectLst/>
              </a:rPr>
              <a:t> a comprehensive </a:t>
            </a:r>
            <a:r>
              <a:rPr lang="es-ES" sz="3200" dirty="0" err="1">
                <a:effectLst/>
              </a:rPr>
              <a:t>institution</a:t>
            </a:r>
            <a:r>
              <a:rPr lang="es-ES" sz="3200" dirty="0">
                <a:effectLst/>
              </a:rPr>
              <a:t> </a:t>
            </a:r>
            <a:r>
              <a:rPr lang="es-ES" sz="3200" dirty="0" err="1">
                <a:effectLst/>
              </a:rPr>
              <a:t>established</a:t>
            </a:r>
            <a:r>
              <a:rPr lang="es-ES" sz="3200" dirty="0">
                <a:effectLst/>
              </a:rPr>
              <a:t> in 1665 and has a </a:t>
            </a:r>
            <a:r>
              <a:rPr lang="es-ES" sz="3200" dirty="0" err="1">
                <a:effectLst/>
              </a:rPr>
              <a:t>long</a:t>
            </a:r>
            <a:r>
              <a:rPr lang="es-ES" sz="3200" dirty="0">
                <a:effectLst/>
              </a:rPr>
              <a:t> </a:t>
            </a:r>
            <a:r>
              <a:rPr lang="es-ES" sz="3200" dirty="0" err="1">
                <a:effectLst/>
              </a:rPr>
              <a:t>tradition</a:t>
            </a:r>
            <a:r>
              <a:rPr lang="es-ES" sz="3200" dirty="0">
                <a:effectLst/>
              </a:rPr>
              <a:t>. </a:t>
            </a:r>
            <a:r>
              <a:rPr lang="es-ES" sz="3200" dirty="0" err="1">
                <a:effectLst/>
              </a:rPr>
              <a:t>It</a:t>
            </a:r>
            <a:r>
              <a:rPr lang="es-ES" sz="3200" dirty="0">
                <a:effectLst/>
              </a:rPr>
              <a:t> </a:t>
            </a:r>
            <a:r>
              <a:rPr lang="es-ES" sz="3200" dirty="0" err="1">
                <a:effectLst/>
              </a:rPr>
              <a:t>is</a:t>
            </a:r>
            <a:r>
              <a:rPr lang="es-ES" sz="3200" dirty="0">
                <a:effectLst/>
              </a:rPr>
              <a:t> a </a:t>
            </a:r>
            <a:r>
              <a:rPr lang="es-ES" sz="3200" dirty="0" err="1">
                <a:effectLst/>
              </a:rPr>
              <a:t>dynamic</a:t>
            </a:r>
            <a:r>
              <a:rPr lang="es-ES" sz="3200" dirty="0">
                <a:effectLst/>
              </a:rPr>
              <a:t> </a:t>
            </a:r>
            <a:r>
              <a:rPr lang="es-ES" sz="3200" dirty="0" err="1">
                <a:effectLst/>
              </a:rPr>
              <a:t>research-focused</a:t>
            </a:r>
            <a:r>
              <a:rPr lang="es-ES" sz="3200" dirty="0">
                <a:effectLst/>
              </a:rPr>
              <a:t> </a:t>
            </a:r>
            <a:r>
              <a:rPr lang="es-ES" sz="3200" dirty="0" err="1">
                <a:effectLst/>
              </a:rPr>
              <a:t>university</a:t>
            </a:r>
            <a:r>
              <a:rPr lang="es-ES" sz="3200" dirty="0">
                <a:effectLst/>
              </a:rPr>
              <a:t> and </a:t>
            </a:r>
            <a:r>
              <a:rPr lang="es-ES" sz="3200" dirty="0" err="1">
                <a:effectLst/>
              </a:rPr>
              <a:t>operates</a:t>
            </a:r>
            <a:r>
              <a:rPr lang="es-ES" sz="3200" dirty="0">
                <a:effectLst/>
              </a:rPr>
              <a:t> and </a:t>
            </a:r>
            <a:r>
              <a:rPr lang="es-ES" sz="3200" dirty="0" err="1">
                <a:effectLst/>
              </a:rPr>
              <a:t>lives</a:t>
            </a:r>
            <a:r>
              <a:rPr lang="es-ES" sz="3200" dirty="0">
                <a:effectLst/>
              </a:rPr>
              <a:t> </a:t>
            </a:r>
            <a:r>
              <a:rPr lang="es-ES" sz="3200" dirty="0" err="1">
                <a:effectLst/>
              </a:rPr>
              <a:t>by</a:t>
            </a:r>
            <a:r>
              <a:rPr lang="es-ES" sz="3200" dirty="0">
                <a:effectLst/>
              </a:rPr>
              <a:t> inter-, multi- and trans-</a:t>
            </a:r>
            <a:r>
              <a:rPr lang="es-ES" sz="3200" dirty="0" err="1">
                <a:effectLst/>
              </a:rPr>
              <a:t>disciplinary</a:t>
            </a:r>
            <a:r>
              <a:rPr lang="es-ES" sz="3200" dirty="0">
                <a:effectLst/>
              </a:rPr>
              <a:t> </a:t>
            </a:r>
            <a:r>
              <a:rPr lang="es-ES" sz="3200" dirty="0" err="1">
                <a:effectLst/>
              </a:rPr>
              <a:t>approaches</a:t>
            </a:r>
            <a:r>
              <a:rPr lang="es-ES" sz="3200" dirty="0">
                <a:effectLst/>
              </a:rPr>
              <a:t>. </a:t>
            </a:r>
            <a:r>
              <a:rPr lang="es-ES" sz="3200" dirty="0" err="1">
                <a:effectLst/>
              </a:rPr>
              <a:t>This</a:t>
            </a:r>
            <a:r>
              <a:rPr lang="es-ES" sz="3200" dirty="0">
                <a:effectLst/>
              </a:rPr>
              <a:t> </a:t>
            </a:r>
            <a:r>
              <a:rPr lang="es-ES" sz="3200" dirty="0" err="1">
                <a:effectLst/>
              </a:rPr>
              <a:t>is</a:t>
            </a:r>
            <a:r>
              <a:rPr lang="es-ES" sz="3200" dirty="0">
                <a:effectLst/>
              </a:rPr>
              <a:t> </a:t>
            </a:r>
            <a:r>
              <a:rPr lang="es-ES" sz="3200" dirty="0" err="1">
                <a:effectLst/>
              </a:rPr>
              <a:t>especially</a:t>
            </a:r>
            <a:r>
              <a:rPr lang="es-ES" sz="3200" dirty="0">
                <a:effectLst/>
              </a:rPr>
              <a:t> </a:t>
            </a:r>
            <a:r>
              <a:rPr lang="es-ES" sz="3200" dirty="0" err="1">
                <a:effectLst/>
              </a:rPr>
              <a:t>evident</a:t>
            </a:r>
            <a:r>
              <a:rPr lang="es-ES" sz="3200" dirty="0">
                <a:effectLst/>
              </a:rPr>
              <a:t> </a:t>
            </a:r>
            <a:r>
              <a:rPr lang="es-ES" sz="3200" dirty="0" err="1">
                <a:effectLst/>
              </a:rPr>
              <a:t>across</a:t>
            </a:r>
            <a:r>
              <a:rPr lang="es-ES" sz="3200" dirty="0">
                <a:effectLst/>
              </a:rPr>
              <a:t> </a:t>
            </a:r>
            <a:r>
              <a:rPr lang="es-ES" sz="3200" dirty="0" err="1">
                <a:effectLst/>
              </a:rPr>
              <a:t>our</a:t>
            </a:r>
            <a:r>
              <a:rPr lang="es-ES" sz="3200" dirty="0">
                <a:effectLst/>
              </a:rPr>
              <a:t> </a:t>
            </a:r>
            <a:r>
              <a:rPr lang="es-ES" sz="3200" dirty="0" err="1">
                <a:effectLst/>
              </a:rPr>
              <a:t>four</a:t>
            </a:r>
            <a:r>
              <a:rPr lang="es-ES" sz="3200" dirty="0">
                <a:effectLst/>
              </a:rPr>
              <a:t> </a:t>
            </a:r>
            <a:r>
              <a:rPr lang="es-ES" sz="3200" dirty="0" err="1">
                <a:effectLst/>
              </a:rPr>
              <a:t>research</a:t>
            </a:r>
            <a:r>
              <a:rPr lang="es-ES" sz="3200" dirty="0">
                <a:effectLst/>
              </a:rPr>
              <a:t> </a:t>
            </a:r>
            <a:r>
              <a:rPr lang="es-ES" sz="3200" dirty="0" err="1">
                <a:effectLst/>
              </a:rPr>
              <a:t>priority</a:t>
            </a:r>
            <a:r>
              <a:rPr lang="es-ES" sz="3200" dirty="0">
                <a:effectLst/>
              </a:rPr>
              <a:t> </a:t>
            </a:r>
            <a:r>
              <a:rPr lang="es-ES" sz="3200" dirty="0" err="1">
                <a:effectLst/>
              </a:rPr>
              <a:t>areas</a:t>
            </a:r>
            <a:r>
              <a:rPr lang="es-ES" sz="3200" dirty="0">
                <a:effectLst/>
              </a:rPr>
              <a:t> and </a:t>
            </a:r>
            <a:r>
              <a:rPr lang="es-ES" sz="3200" dirty="0" err="1">
                <a:effectLst/>
              </a:rPr>
              <a:t>through</a:t>
            </a:r>
            <a:r>
              <a:rPr lang="es-ES" sz="3200" dirty="0">
                <a:effectLst/>
              </a:rPr>
              <a:t> </a:t>
            </a:r>
            <a:r>
              <a:rPr lang="es-ES" sz="3200" dirty="0" err="1">
                <a:effectLst/>
              </a:rPr>
              <a:t>our</a:t>
            </a:r>
            <a:r>
              <a:rPr lang="es-ES" sz="3200" dirty="0">
                <a:effectLst/>
              </a:rPr>
              <a:t> </a:t>
            </a:r>
            <a:r>
              <a:rPr lang="es-ES" sz="3200" dirty="0" err="1">
                <a:effectLst/>
              </a:rPr>
              <a:t>continuous</a:t>
            </a:r>
            <a:r>
              <a:rPr lang="es-ES" sz="3200" dirty="0">
                <a:effectLst/>
              </a:rPr>
              <a:t> </a:t>
            </a:r>
            <a:r>
              <a:rPr lang="es-ES" sz="3200" dirty="0" err="1">
                <a:effectLst/>
              </a:rPr>
              <a:t>success</a:t>
            </a:r>
            <a:r>
              <a:rPr lang="es-ES" sz="3200" dirty="0">
                <a:effectLst/>
              </a:rPr>
              <a:t> in </a:t>
            </a:r>
            <a:r>
              <a:rPr lang="es-ES" sz="3200" dirty="0" err="1">
                <a:effectLst/>
              </a:rPr>
              <a:t>the</a:t>
            </a:r>
            <a:r>
              <a:rPr lang="es-ES" sz="3200" dirty="0">
                <a:effectLst/>
              </a:rPr>
              <a:t> German </a:t>
            </a:r>
            <a:r>
              <a:rPr lang="es-ES" sz="3200" dirty="0" err="1">
                <a:effectLst/>
              </a:rPr>
              <a:t>excellence</a:t>
            </a:r>
            <a:r>
              <a:rPr lang="es-ES" sz="3200" dirty="0">
                <a:effectLst/>
              </a:rPr>
              <a:t> </a:t>
            </a:r>
            <a:r>
              <a:rPr lang="es-ES" sz="3200" dirty="0" err="1">
                <a:effectLst/>
              </a:rPr>
              <a:t>initiative</a:t>
            </a:r>
            <a:r>
              <a:rPr lang="es-ES" sz="3200" dirty="0">
                <a:effectLst/>
              </a:rPr>
              <a:t>. </a:t>
            </a:r>
            <a:r>
              <a:rPr lang="es-ES" sz="3200" dirty="0" err="1">
                <a:effectLst/>
              </a:rPr>
              <a:t>Furthermore</a:t>
            </a:r>
            <a:r>
              <a:rPr lang="es-ES" sz="3200" dirty="0">
                <a:effectLst/>
              </a:rPr>
              <a:t>, </a:t>
            </a:r>
            <a:r>
              <a:rPr lang="es-ES" sz="3200" dirty="0" err="1">
                <a:effectLst/>
              </a:rPr>
              <a:t>our</a:t>
            </a:r>
            <a:r>
              <a:rPr lang="es-ES" sz="3200" dirty="0">
                <a:effectLst/>
              </a:rPr>
              <a:t> </a:t>
            </a:r>
            <a:r>
              <a:rPr lang="es-ES" sz="3200" dirty="0" err="1">
                <a:effectLst/>
              </a:rPr>
              <a:t>university</a:t>
            </a:r>
            <a:r>
              <a:rPr lang="es-ES" sz="3200" dirty="0">
                <a:effectLst/>
              </a:rPr>
              <a:t> </a:t>
            </a:r>
            <a:r>
              <a:rPr lang="es-ES" sz="3200" dirty="0" err="1">
                <a:effectLst/>
              </a:rPr>
              <a:t>is</a:t>
            </a:r>
            <a:r>
              <a:rPr lang="es-ES" sz="3200" dirty="0">
                <a:effectLst/>
              </a:rPr>
              <a:t> </a:t>
            </a:r>
            <a:r>
              <a:rPr lang="es-ES" sz="3200" dirty="0" err="1">
                <a:effectLst/>
              </a:rPr>
              <a:t>dedicated</a:t>
            </a:r>
            <a:r>
              <a:rPr lang="es-ES" sz="3200" dirty="0">
                <a:effectLst/>
              </a:rPr>
              <a:t> </a:t>
            </a:r>
            <a:r>
              <a:rPr lang="es-ES" sz="3200" dirty="0" err="1">
                <a:effectLst/>
              </a:rPr>
              <a:t>to</a:t>
            </a:r>
            <a:r>
              <a:rPr lang="es-ES" sz="3200" dirty="0">
                <a:effectLst/>
              </a:rPr>
              <a:t> </a:t>
            </a:r>
            <a:r>
              <a:rPr lang="es-ES" sz="3200" dirty="0" err="1">
                <a:effectLst/>
              </a:rPr>
              <a:t>research-based</a:t>
            </a:r>
            <a:r>
              <a:rPr lang="es-ES" sz="3200" dirty="0">
                <a:effectLst/>
              </a:rPr>
              <a:t> </a:t>
            </a:r>
            <a:r>
              <a:rPr lang="es-ES" sz="3200" dirty="0" err="1">
                <a:effectLst/>
              </a:rPr>
              <a:t>teaching</a:t>
            </a:r>
            <a:r>
              <a:rPr lang="es-ES" sz="3200" dirty="0">
                <a:effectLst/>
              </a:rPr>
              <a:t> and </a:t>
            </a:r>
            <a:r>
              <a:rPr lang="es-ES" sz="3200" dirty="0" err="1">
                <a:effectLst/>
              </a:rPr>
              <a:t>learning</a:t>
            </a:r>
            <a:r>
              <a:rPr lang="es-ES" sz="3200" dirty="0">
                <a:effectLst/>
              </a:rPr>
              <a:t>. </a:t>
            </a:r>
            <a:r>
              <a:rPr lang="es-ES" sz="3200" dirty="0" err="1">
                <a:effectLst/>
              </a:rPr>
              <a:t>This</a:t>
            </a:r>
            <a:r>
              <a:rPr lang="es-ES" sz="3200" dirty="0">
                <a:effectLst/>
              </a:rPr>
              <a:t> sets, in </a:t>
            </a:r>
            <a:r>
              <a:rPr lang="es-ES" sz="3200" dirty="0" err="1">
                <a:effectLst/>
              </a:rPr>
              <a:t>my</a:t>
            </a:r>
            <a:r>
              <a:rPr lang="es-ES" sz="3200" dirty="0">
                <a:effectLst/>
              </a:rPr>
              <a:t> </a:t>
            </a:r>
            <a:r>
              <a:rPr lang="es-ES" sz="3200" dirty="0" err="1">
                <a:effectLst/>
              </a:rPr>
              <a:t>humble</a:t>
            </a:r>
            <a:r>
              <a:rPr lang="es-ES" sz="3200" dirty="0">
                <a:effectLst/>
              </a:rPr>
              <a:t> </a:t>
            </a:r>
            <a:r>
              <a:rPr lang="es-ES" sz="3200" dirty="0" err="1">
                <a:effectLst/>
              </a:rPr>
              <a:t>opinion</a:t>
            </a:r>
            <a:r>
              <a:rPr lang="es-ES" sz="3200" dirty="0">
                <a:effectLst/>
              </a:rPr>
              <a:t>, </a:t>
            </a:r>
            <a:r>
              <a:rPr lang="es-ES" sz="3200" dirty="0" err="1">
                <a:effectLst/>
              </a:rPr>
              <a:t>optimal</a:t>
            </a:r>
            <a:r>
              <a:rPr lang="es-ES" sz="3200" dirty="0">
                <a:effectLst/>
              </a:rPr>
              <a:t> </a:t>
            </a:r>
            <a:r>
              <a:rPr lang="es-ES" sz="3200" dirty="0" err="1">
                <a:effectLst/>
              </a:rPr>
              <a:t>conditions</a:t>
            </a:r>
            <a:r>
              <a:rPr lang="es-ES" sz="3200" dirty="0">
                <a:effectLst/>
              </a:rPr>
              <a:t> and </a:t>
            </a:r>
            <a:r>
              <a:rPr lang="es-ES" sz="3200" dirty="0" err="1">
                <a:effectLst/>
              </a:rPr>
              <a:t>foundation</a:t>
            </a:r>
            <a:r>
              <a:rPr lang="es-ES" sz="3200" dirty="0">
                <a:effectLst/>
              </a:rPr>
              <a:t> </a:t>
            </a:r>
            <a:r>
              <a:rPr lang="es-ES" sz="3200" dirty="0" err="1">
                <a:effectLst/>
              </a:rPr>
              <a:t>for</a:t>
            </a:r>
            <a:r>
              <a:rPr lang="es-ES" sz="3200" dirty="0">
                <a:effectLst/>
              </a:rPr>
              <a:t> </a:t>
            </a:r>
            <a:r>
              <a:rPr lang="es-ES" sz="3200" dirty="0" err="1">
                <a:effectLst/>
              </a:rPr>
              <a:t>further</a:t>
            </a:r>
            <a:r>
              <a:rPr lang="es-ES" sz="3200" dirty="0">
                <a:effectLst/>
              </a:rPr>
              <a:t> </a:t>
            </a:r>
            <a:r>
              <a:rPr lang="es-ES" sz="3200" dirty="0" err="1">
                <a:effectLst/>
              </a:rPr>
              <a:t>development</a:t>
            </a:r>
            <a:r>
              <a:rPr lang="es-ES" sz="3200" dirty="0">
                <a:effectLst/>
              </a:rPr>
              <a:t> </a:t>
            </a:r>
            <a:r>
              <a:rPr lang="es-ES" sz="3200" dirty="0" err="1">
                <a:effectLst/>
              </a:rPr>
              <a:t>together</a:t>
            </a:r>
            <a:r>
              <a:rPr lang="es-ES" sz="3200" dirty="0">
                <a:effectLst/>
              </a:rPr>
              <a:t> </a:t>
            </a:r>
            <a:r>
              <a:rPr lang="es-ES" sz="3200" dirty="0" err="1">
                <a:effectLst/>
              </a:rPr>
              <a:t>within</a:t>
            </a:r>
            <a:r>
              <a:rPr lang="es-ES" sz="3200" dirty="0">
                <a:effectLst/>
              </a:rPr>
              <a:t> </a:t>
            </a:r>
            <a:r>
              <a:rPr lang="es-ES" sz="3200" dirty="0" err="1">
                <a:effectLst/>
              </a:rPr>
              <a:t>the</a:t>
            </a:r>
            <a:r>
              <a:rPr lang="es-ES" sz="3200" dirty="0">
                <a:effectLst/>
              </a:rPr>
              <a:t> SEA-EU Alliance. </a:t>
            </a:r>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6687" y="763955"/>
            <a:ext cx="10738625" cy="5887651"/>
          </a:xfrm>
        </p:spPr>
        <p:txBody>
          <a:bodyPr>
            <a:noAutofit/>
          </a:bodyPr>
          <a:lstStyle/>
          <a:p>
            <a:r>
              <a:rPr lang="es-ES" sz="3200" dirty="0">
                <a:effectLst/>
              </a:rPr>
              <a:t>SEA-EU </a:t>
            </a:r>
            <a:r>
              <a:rPr lang="es-ES" sz="3200" dirty="0" err="1">
                <a:effectLst/>
              </a:rPr>
              <a:t>is</a:t>
            </a:r>
            <a:r>
              <a:rPr lang="es-ES" sz="3200" dirty="0">
                <a:effectLst/>
              </a:rPr>
              <a:t> </a:t>
            </a:r>
            <a:r>
              <a:rPr lang="es-ES" sz="3200" dirty="0" err="1">
                <a:effectLst/>
              </a:rPr>
              <a:t>for</a:t>
            </a:r>
            <a:r>
              <a:rPr lang="es-ES" sz="3200" dirty="0">
                <a:effectLst/>
              </a:rPr>
              <a:t> Kiel </a:t>
            </a:r>
            <a:r>
              <a:rPr lang="es-ES" sz="3200" dirty="0" err="1">
                <a:effectLst/>
              </a:rPr>
              <a:t>University</a:t>
            </a:r>
            <a:r>
              <a:rPr lang="es-ES" sz="3200" dirty="0">
                <a:effectLst/>
              </a:rPr>
              <a:t> a </a:t>
            </a:r>
            <a:r>
              <a:rPr lang="es-ES" sz="3200" dirty="0" err="1">
                <a:effectLst/>
              </a:rPr>
              <a:t>flagship</a:t>
            </a:r>
            <a:r>
              <a:rPr lang="es-ES" sz="3200" dirty="0">
                <a:effectLst/>
              </a:rPr>
              <a:t> </a:t>
            </a:r>
            <a:r>
              <a:rPr lang="es-ES" sz="3200" dirty="0" err="1">
                <a:effectLst/>
              </a:rPr>
              <a:t>initiative</a:t>
            </a:r>
            <a:r>
              <a:rPr lang="es-ES" sz="3200" dirty="0">
                <a:effectLst/>
              </a:rPr>
              <a:t>. </a:t>
            </a:r>
            <a:r>
              <a:rPr lang="es-ES" sz="3200" dirty="0" err="1">
                <a:effectLst/>
              </a:rPr>
              <a:t>The</a:t>
            </a:r>
            <a:r>
              <a:rPr lang="es-ES" sz="3200" dirty="0">
                <a:effectLst/>
              </a:rPr>
              <a:t> </a:t>
            </a:r>
            <a:r>
              <a:rPr lang="es-ES" sz="3200" dirty="0" err="1">
                <a:effectLst/>
              </a:rPr>
              <a:t>alliance</a:t>
            </a:r>
            <a:r>
              <a:rPr lang="es-ES" sz="3200" dirty="0">
                <a:effectLst/>
              </a:rPr>
              <a:t> </a:t>
            </a:r>
            <a:r>
              <a:rPr lang="es-ES" sz="3200" dirty="0" err="1">
                <a:effectLst/>
              </a:rPr>
              <a:t>is</a:t>
            </a:r>
            <a:r>
              <a:rPr lang="es-ES" sz="3200" dirty="0">
                <a:effectLst/>
              </a:rPr>
              <a:t> a </a:t>
            </a:r>
            <a:r>
              <a:rPr lang="es-ES" sz="3200" dirty="0" err="1">
                <a:effectLst/>
              </a:rPr>
              <a:t>catalyst</a:t>
            </a:r>
            <a:r>
              <a:rPr lang="es-ES" sz="3200" dirty="0">
                <a:effectLst/>
              </a:rPr>
              <a:t> </a:t>
            </a:r>
            <a:r>
              <a:rPr lang="es-ES" sz="3200" dirty="0" err="1">
                <a:effectLst/>
              </a:rPr>
              <a:t>for</a:t>
            </a:r>
            <a:r>
              <a:rPr lang="es-ES" sz="3200" dirty="0">
                <a:effectLst/>
              </a:rPr>
              <a:t> </a:t>
            </a:r>
            <a:r>
              <a:rPr lang="es-ES" sz="3200" dirty="0" err="1">
                <a:effectLst/>
              </a:rPr>
              <a:t>furthering</a:t>
            </a:r>
            <a:r>
              <a:rPr lang="es-ES" sz="3200" dirty="0">
                <a:effectLst/>
              </a:rPr>
              <a:t> </a:t>
            </a:r>
            <a:r>
              <a:rPr lang="es-ES" sz="3200" dirty="0" err="1">
                <a:effectLst/>
              </a:rPr>
              <a:t>internationalisation</a:t>
            </a:r>
            <a:r>
              <a:rPr lang="es-ES" sz="3200" dirty="0">
                <a:effectLst/>
              </a:rPr>
              <a:t> at </a:t>
            </a:r>
            <a:r>
              <a:rPr lang="es-ES" sz="3200" dirty="0" err="1">
                <a:effectLst/>
              </a:rPr>
              <a:t>the</a:t>
            </a:r>
            <a:r>
              <a:rPr lang="es-ES" sz="3200" dirty="0">
                <a:effectLst/>
              </a:rPr>
              <a:t> </a:t>
            </a:r>
            <a:r>
              <a:rPr lang="es-ES" sz="3200" dirty="0" err="1">
                <a:effectLst/>
              </a:rPr>
              <a:t>university</a:t>
            </a:r>
            <a:r>
              <a:rPr lang="es-ES" sz="3200" dirty="0">
                <a:effectLst/>
              </a:rPr>
              <a:t>. </a:t>
            </a:r>
            <a:r>
              <a:rPr lang="es-ES" sz="3200" dirty="0" err="1">
                <a:effectLst/>
              </a:rPr>
              <a:t>We</a:t>
            </a:r>
            <a:r>
              <a:rPr lang="es-ES" sz="3200" dirty="0">
                <a:effectLst/>
              </a:rPr>
              <a:t> are in </a:t>
            </a:r>
            <a:r>
              <a:rPr lang="es-ES" sz="3200" dirty="0" err="1">
                <a:effectLst/>
              </a:rPr>
              <a:t>the</a:t>
            </a:r>
            <a:r>
              <a:rPr lang="es-ES" sz="3200" dirty="0">
                <a:effectLst/>
              </a:rPr>
              <a:t> </a:t>
            </a:r>
            <a:r>
              <a:rPr lang="es-ES" sz="3200" dirty="0" err="1">
                <a:effectLst/>
              </a:rPr>
              <a:t>process</a:t>
            </a:r>
            <a:r>
              <a:rPr lang="es-ES" sz="3200" dirty="0">
                <a:effectLst/>
              </a:rPr>
              <a:t> </a:t>
            </a:r>
            <a:r>
              <a:rPr lang="es-ES" sz="3200" dirty="0" err="1">
                <a:effectLst/>
              </a:rPr>
              <a:t>of</a:t>
            </a:r>
            <a:r>
              <a:rPr lang="es-ES" sz="3200" dirty="0">
                <a:effectLst/>
              </a:rPr>
              <a:t> </a:t>
            </a:r>
            <a:r>
              <a:rPr lang="es-ES" sz="3200" dirty="0" err="1">
                <a:effectLst/>
              </a:rPr>
              <a:t>renewing</a:t>
            </a:r>
            <a:r>
              <a:rPr lang="es-ES" sz="3200" dirty="0">
                <a:effectLst/>
              </a:rPr>
              <a:t> </a:t>
            </a:r>
            <a:r>
              <a:rPr lang="es-ES" sz="3200" dirty="0" err="1">
                <a:effectLst/>
              </a:rPr>
              <a:t>our</a:t>
            </a:r>
            <a:r>
              <a:rPr lang="es-ES" sz="3200" dirty="0">
                <a:effectLst/>
              </a:rPr>
              <a:t> </a:t>
            </a:r>
            <a:r>
              <a:rPr lang="es-ES" sz="3200" dirty="0" err="1">
                <a:effectLst/>
              </a:rPr>
              <a:t>internationalisation</a:t>
            </a:r>
            <a:r>
              <a:rPr lang="es-ES" sz="3200" dirty="0">
                <a:effectLst/>
              </a:rPr>
              <a:t> </a:t>
            </a:r>
            <a:r>
              <a:rPr lang="es-ES" sz="3200" dirty="0" err="1">
                <a:effectLst/>
              </a:rPr>
              <a:t>strategy</a:t>
            </a:r>
            <a:r>
              <a:rPr lang="es-ES" sz="3200" dirty="0">
                <a:effectLst/>
              </a:rPr>
              <a:t>. </a:t>
            </a:r>
            <a:r>
              <a:rPr lang="es-ES" sz="3200" dirty="0" err="1">
                <a:effectLst/>
              </a:rPr>
              <a:t>The</a:t>
            </a:r>
            <a:r>
              <a:rPr lang="es-ES" sz="3200" dirty="0">
                <a:effectLst/>
              </a:rPr>
              <a:t> </a:t>
            </a:r>
            <a:r>
              <a:rPr lang="es-ES" sz="3200" dirty="0" err="1">
                <a:effectLst/>
              </a:rPr>
              <a:t>alliance</a:t>
            </a:r>
            <a:r>
              <a:rPr lang="es-ES" sz="3200" dirty="0">
                <a:effectLst/>
              </a:rPr>
              <a:t> </a:t>
            </a:r>
            <a:r>
              <a:rPr lang="es-ES" sz="3200" dirty="0" err="1">
                <a:effectLst/>
              </a:rPr>
              <a:t>is</a:t>
            </a:r>
            <a:r>
              <a:rPr lang="es-ES" sz="3200" dirty="0">
                <a:effectLst/>
              </a:rPr>
              <a:t> </a:t>
            </a:r>
            <a:r>
              <a:rPr lang="es-ES" sz="3200" dirty="0" err="1">
                <a:effectLst/>
              </a:rPr>
              <a:t>one</a:t>
            </a:r>
            <a:r>
              <a:rPr lang="es-ES" sz="3200" dirty="0">
                <a:effectLst/>
              </a:rPr>
              <a:t> </a:t>
            </a:r>
            <a:r>
              <a:rPr lang="es-ES" sz="3200" dirty="0" err="1">
                <a:effectLst/>
              </a:rPr>
              <a:t>of</a:t>
            </a:r>
            <a:r>
              <a:rPr lang="es-ES" sz="3200" dirty="0">
                <a:effectLst/>
              </a:rPr>
              <a:t> </a:t>
            </a:r>
            <a:r>
              <a:rPr lang="es-ES" sz="3200" dirty="0" err="1">
                <a:effectLst/>
              </a:rPr>
              <a:t>the</a:t>
            </a:r>
            <a:r>
              <a:rPr lang="es-ES" sz="3200" dirty="0">
                <a:effectLst/>
              </a:rPr>
              <a:t> </a:t>
            </a:r>
            <a:r>
              <a:rPr lang="es-ES" sz="3200" dirty="0" err="1">
                <a:effectLst/>
              </a:rPr>
              <a:t>three</a:t>
            </a:r>
            <a:r>
              <a:rPr lang="es-ES" sz="3200" dirty="0">
                <a:effectLst/>
              </a:rPr>
              <a:t> </a:t>
            </a:r>
            <a:r>
              <a:rPr lang="es-ES" sz="3200" dirty="0" err="1">
                <a:effectLst/>
              </a:rPr>
              <a:t>pillars</a:t>
            </a:r>
            <a:r>
              <a:rPr lang="es-ES" sz="3200" dirty="0">
                <a:effectLst/>
              </a:rPr>
              <a:t> </a:t>
            </a:r>
            <a:r>
              <a:rPr lang="es-ES" sz="3200" dirty="0" err="1">
                <a:effectLst/>
              </a:rPr>
              <a:t>of</a:t>
            </a:r>
            <a:r>
              <a:rPr lang="es-ES" sz="3200" dirty="0">
                <a:effectLst/>
              </a:rPr>
              <a:t> </a:t>
            </a:r>
            <a:r>
              <a:rPr lang="es-ES" sz="3200" dirty="0" err="1">
                <a:effectLst/>
              </a:rPr>
              <a:t>our</a:t>
            </a:r>
            <a:r>
              <a:rPr lang="es-ES" sz="3200" dirty="0">
                <a:effectLst/>
              </a:rPr>
              <a:t> new </a:t>
            </a:r>
            <a:r>
              <a:rPr lang="es-ES" sz="3200" dirty="0" err="1">
                <a:effectLst/>
              </a:rPr>
              <a:t>strategy</a:t>
            </a:r>
            <a:r>
              <a:rPr lang="es-ES" sz="3200" dirty="0">
                <a:effectLst/>
              </a:rPr>
              <a:t> </a:t>
            </a:r>
            <a:r>
              <a:rPr lang="es-ES" sz="3200" dirty="0" err="1">
                <a:effectLst/>
              </a:rPr>
              <a:t>that</a:t>
            </a:r>
            <a:r>
              <a:rPr lang="es-ES" sz="3200" dirty="0">
                <a:effectLst/>
              </a:rPr>
              <a:t> </a:t>
            </a:r>
            <a:r>
              <a:rPr lang="es-ES" sz="3200" dirty="0" err="1">
                <a:effectLst/>
              </a:rPr>
              <a:t>permeates</a:t>
            </a:r>
            <a:r>
              <a:rPr lang="es-ES" sz="3200" dirty="0">
                <a:effectLst/>
              </a:rPr>
              <a:t> </a:t>
            </a:r>
            <a:r>
              <a:rPr lang="es-ES" sz="3200" dirty="0" err="1">
                <a:effectLst/>
              </a:rPr>
              <a:t>across</a:t>
            </a:r>
            <a:r>
              <a:rPr lang="es-ES" sz="3200" dirty="0">
                <a:effectLst/>
              </a:rPr>
              <a:t> </a:t>
            </a:r>
            <a:r>
              <a:rPr lang="es-ES" sz="3200" dirty="0" err="1">
                <a:effectLst/>
              </a:rPr>
              <a:t>the</a:t>
            </a:r>
            <a:r>
              <a:rPr lang="es-ES" sz="3200" dirty="0">
                <a:effectLst/>
              </a:rPr>
              <a:t> </a:t>
            </a:r>
            <a:r>
              <a:rPr lang="es-ES" sz="3200" dirty="0" err="1">
                <a:effectLst/>
              </a:rPr>
              <a:t>university</a:t>
            </a:r>
            <a:r>
              <a:rPr lang="es-ES" sz="3200" dirty="0">
                <a:effectLst/>
              </a:rPr>
              <a:t>. </a:t>
            </a:r>
            <a:r>
              <a:rPr lang="es-ES" sz="3200" dirty="0" err="1">
                <a:effectLst/>
              </a:rPr>
              <a:t>Beyond</a:t>
            </a:r>
            <a:r>
              <a:rPr lang="es-ES" sz="3200" dirty="0">
                <a:effectLst/>
              </a:rPr>
              <a:t> </a:t>
            </a:r>
            <a:r>
              <a:rPr lang="es-ES" sz="3200" dirty="0" err="1">
                <a:effectLst/>
              </a:rPr>
              <a:t>education</a:t>
            </a:r>
            <a:r>
              <a:rPr lang="es-ES" sz="3200" dirty="0">
                <a:effectLst/>
              </a:rPr>
              <a:t> and </a:t>
            </a:r>
            <a:r>
              <a:rPr lang="es-ES" sz="3200" dirty="0" err="1">
                <a:effectLst/>
              </a:rPr>
              <a:t>mobility</a:t>
            </a:r>
            <a:r>
              <a:rPr lang="es-ES" sz="3200" dirty="0">
                <a:effectLst/>
              </a:rPr>
              <a:t>, I </a:t>
            </a:r>
            <a:r>
              <a:rPr lang="es-ES" sz="3200" dirty="0" err="1">
                <a:effectLst/>
              </a:rPr>
              <a:t>particularly</a:t>
            </a:r>
            <a:r>
              <a:rPr lang="es-ES" sz="3200" dirty="0">
                <a:effectLst/>
              </a:rPr>
              <a:t> </a:t>
            </a:r>
            <a:r>
              <a:rPr lang="es-ES" sz="3200" dirty="0" err="1">
                <a:effectLst/>
              </a:rPr>
              <a:t>see</a:t>
            </a:r>
            <a:r>
              <a:rPr lang="es-ES" sz="3200" dirty="0">
                <a:effectLst/>
              </a:rPr>
              <a:t> SEA-EU </a:t>
            </a:r>
            <a:r>
              <a:rPr lang="es-ES" sz="3200" dirty="0" err="1">
                <a:effectLst/>
              </a:rPr>
              <a:t>being</a:t>
            </a:r>
            <a:r>
              <a:rPr lang="es-ES" sz="3200" dirty="0">
                <a:effectLst/>
              </a:rPr>
              <a:t> </a:t>
            </a:r>
            <a:r>
              <a:rPr lang="es-ES" sz="3200" dirty="0" err="1">
                <a:effectLst/>
              </a:rPr>
              <a:t>an</a:t>
            </a:r>
            <a:r>
              <a:rPr lang="es-ES" sz="3200" dirty="0">
                <a:effectLst/>
              </a:rPr>
              <a:t> </a:t>
            </a:r>
            <a:r>
              <a:rPr lang="es-ES" sz="3200" dirty="0" err="1">
                <a:effectLst/>
              </a:rPr>
              <a:t>opportunity</a:t>
            </a:r>
            <a:r>
              <a:rPr lang="es-ES" sz="3200" dirty="0">
                <a:effectLst/>
              </a:rPr>
              <a:t> </a:t>
            </a:r>
            <a:r>
              <a:rPr lang="es-ES" sz="3200" dirty="0" err="1">
                <a:effectLst/>
              </a:rPr>
              <a:t>that</a:t>
            </a:r>
            <a:r>
              <a:rPr lang="es-ES" sz="3200" dirty="0">
                <a:effectLst/>
              </a:rPr>
              <a:t> </a:t>
            </a:r>
            <a:r>
              <a:rPr lang="es-ES" sz="3200" dirty="0" err="1">
                <a:effectLst/>
              </a:rPr>
              <a:t>trickles</a:t>
            </a:r>
            <a:r>
              <a:rPr lang="es-ES" sz="3200" dirty="0">
                <a:effectLst/>
              </a:rPr>
              <a:t> </a:t>
            </a:r>
            <a:r>
              <a:rPr lang="es-ES" sz="3200" dirty="0" err="1">
                <a:effectLst/>
              </a:rPr>
              <a:t>into</a:t>
            </a:r>
            <a:r>
              <a:rPr lang="es-ES" sz="3200" dirty="0">
                <a:effectLst/>
              </a:rPr>
              <a:t> </a:t>
            </a:r>
            <a:r>
              <a:rPr lang="es-ES" sz="3200" dirty="0" err="1">
                <a:effectLst/>
              </a:rPr>
              <a:t>research</a:t>
            </a:r>
            <a:r>
              <a:rPr lang="es-ES" sz="3200" dirty="0">
                <a:effectLst/>
              </a:rPr>
              <a:t>, </a:t>
            </a:r>
            <a:r>
              <a:rPr lang="es-ES" sz="3200" dirty="0" err="1">
                <a:effectLst/>
              </a:rPr>
              <a:t>knowledge</a:t>
            </a:r>
            <a:r>
              <a:rPr lang="es-ES" sz="3200" dirty="0">
                <a:effectLst/>
              </a:rPr>
              <a:t> and </a:t>
            </a:r>
            <a:r>
              <a:rPr lang="es-ES" sz="3200" dirty="0" err="1">
                <a:effectLst/>
              </a:rPr>
              <a:t>technology</a:t>
            </a:r>
            <a:r>
              <a:rPr lang="es-ES" sz="3200" dirty="0">
                <a:effectLst/>
              </a:rPr>
              <a:t> transfer and, in particular, in </a:t>
            </a:r>
            <a:r>
              <a:rPr lang="es-ES" sz="3200" dirty="0" err="1">
                <a:effectLst/>
              </a:rPr>
              <a:t>connecting</a:t>
            </a:r>
            <a:r>
              <a:rPr lang="es-ES" sz="3200" dirty="0">
                <a:effectLst/>
              </a:rPr>
              <a:t> </a:t>
            </a:r>
            <a:r>
              <a:rPr lang="es-ES" sz="3200" dirty="0" err="1">
                <a:effectLst/>
              </a:rPr>
              <a:t>to</a:t>
            </a:r>
            <a:r>
              <a:rPr lang="es-ES" sz="3200" dirty="0">
                <a:effectLst/>
              </a:rPr>
              <a:t> local and regional </a:t>
            </a:r>
            <a:r>
              <a:rPr lang="es-ES" sz="3200" dirty="0" err="1">
                <a:effectLst/>
              </a:rPr>
              <a:t>industry</a:t>
            </a:r>
            <a:r>
              <a:rPr lang="es-ES" sz="3200" dirty="0">
                <a:effectLst/>
              </a:rPr>
              <a:t> and </a:t>
            </a:r>
            <a:r>
              <a:rPr lang="es-ES" sz="3200" dirty="0" err="1">
                <a:effectLst/>
              </a:rPr>
              <a:t>communities</a:t>
            </a:r>
            <a:r>
              <a:rPr lang="es-ES" sz="3200" dirty="0">
                <a:effectLst/>
              </a:rPr>
              <a:t>. SEA-EU </a:t>
            </a:r>
            <a:r>
              <a:rPr lang="es-ES" sz="3200" dirty="0" err="1">
                <a:effectLst/>
              </a:rPr>
              <a:t>contributes</a:t>
            </a:r>
            <a:r>
              <a:rPr lang="es-ES" sz="3200" dirty="0">
                <a:effectLst/>
              </a:rPr>
              <a:t> </a:t>
            </a:r>
            <a:r>
              <a:rPr lang="es-ES" sz="3200" dirty="0" err="1">
                <a:effectLst/>
              </a:rPr>
              <a:t>to</a:t>
            </a:r>
            <a:r>
              <a:rPr lang="es-ES" sz="3200" dirty="0">
                <a:effectLst/>
              </a:rPr>
              <a:t> Kiel </a:t>
            </a:r>
            <a:r>
              <a:rPr lang="es-ES" sz="3200" dirty="0" err="1">
                <a:effectLst/>
              </a:rPr>
              <a:t>University’s</a:t>
            </a:r>
            <a:r>
              <a:rPr lang="es-ES" sz="3200" dirty="0">
                <a:effectLst/>
              </a:rPr>
              <a:t> </a:t>
            </a:r>
            <a:r>
              <a:rPr lang="es-ES" sz="3200" dirty="0" err="1">
                <a:effectLst/>
              </a:rPr>
              <a:t>profile</a:t>
            </a:r>
            <a:r>
              <a:rPr lang="es-ES" sz="3200" dirty="0">
                <a:effectLst/>
              </a:rPr>
              <a:t>, </a:t>
            </a:r>
            <a:r>
              <a:rPr lang="es-ES" sz="3200" dirty="0" err="1">
                <a:effectLst/>
              </a:rPr>
              <a:t>competitiveness</a:t>
            </a:r>
            <a:r>
              <a:rPr lang="es-ES" sz="3200" dirty="0">
                <a:effectLst/>
              </a:rPr>
              <a:t> and appeal. </a:t>
            </a:r>
            <a:endParaRPr lang="es-ES" sz="3200" dirty="0"/>
          </a:p>
          <a:p>
            <a:r>
              <a:rPr lang="es-ES" sz="3200" dirty="0" err="1">
                <a:effectLst/>
              </a:rPr>
              <a:t>We</a:t>
            </a:r>
            <a:r>
              <a:rPr lang="es-ES" sz="3200" dirty="0">
                <a:effectLst/>
              </a:rPr>
              <a:t> </a:t>
            </a:r>
            <a:r>
              <a:rPr lang="es-ES" sz="3200" dirty="0" err="1">
                <a:effectLst/>
              </a:rPr>
              <a:t>wish</a:t>
            </a:r>
            <a:r>
              <a:rPr lang="es-ES" sz="3200" dirty="0">
                <a:effectLst/>
              </a:rPr>
              <a:t> </a:t>
            </a:r>
            <a:r>
              <a:rPr lang="es-ES" sz="3200" dirty="0" err="1">
                <a:effectLst/>
              </a:rPr>
              <a:t>ourselves</a:t>
            </a:r>
            <a:r>
              <a:rPr lang="es-ES" sz="3200" dirty="0">
                <a:effectLst/>
              </a:rPr>
              <a:t> </a:t>
            </a:r>
            <a:r>
              <a:rPr lang="es-ES" sz="3200" dirty="0" err="1">
                <a:effectLst/>
              </a:rPr>
              <a:t>well</a:t>
            </a:r>
            <a:r>
              <a:rPr lang="es-ES" sz="3200" dirty="0">
                <a:effectLst/>
              </a:rPr>
              <a:t> </a:t>
            </a:r>
            <a:r>
              <a:rPr lang="es-ES" sz="3200" dirty="0" err="1">
                <a:effectLst/>
              </a:rPr>
              <a:t>for</a:t>
            </a:r>
            <a:r>
              <a:rPr lang="es-ES" sz="3200" dirty="0">
                <a:effectLst/>
              </a:rPr>
              <a:t> </a:t>
            </a:r>
            <a:r>
              <a:rPr lang="es-ES" sz="3200" dirty="0" err="1">
                <a:effectLst/>
              </a:rPr>
              <a:t>the</a:t>
            </a:r>
            <a:r>
              <a:rPr lang="es-ES" sz="3200" dirty="0">
                <a:effectLst/>
              </a:rPr>
              <a:t> </a:t>
            </a:r>
            <a:r>
              <a:rPr lang="es-ES" sz="3200" dirty="0" err="1">
                <a:effectLst/>
              </a:rPr>
              <a:t>upcoming</a:t>
            </a:r>
            <a:r>
              <a:rPr lang="es-ES" sz="3200" dirty="0">
                <a:effectLst/>
              </a:rPr>
              <a:t> </a:t>
            </a:r>
            <a:r>
              <a:rPr lang="es-ES" sz="3200" dirty="0" err="1">
                <a:effectLst/>
              </a:rPr>
              <a:t>four</a:t>
            </a:r>
            <a:r>
              <a:rPr lang="es-ES" sz="3200" dirty="0">
                <a:effectLst/>
              </a:rPr>
              <a:t> </a:t>
            </a:r>
            <a:r>
              <a:rPr lang="es-ES" sz="3200" dirty="0" err="1">
                <a:effectLst/>
              </a:rPr>
              <a:t>years</a:t>
            </a:r>
            <a:r>
              <a:rPr lang="es-ES" sz="3200" dirty="0">
                <a:effectLst/>
              </a:rPr>
              <a:t> and look forward </a:t>
            </a:r>
            <a:r>
              <a:rPr lang="es-ES" sz="3200" dirty="0" err="1">
                <a:effectLst/>
              </a:rPr>
              <a:t>to</a:t>
            </a:r>
            <a:r>
              <a:rPr lang="es-ES" sz="3200" dirty="0">
                <a:effectLst/>
              </a:rPr>
              <a:t> </a:t>
            </a:r>
            <a:r>
              <a:rPr lang="es-ES" sz="3200" dirty="0" err="1">
                <a:effectLst/>
              </a:rPr>
              <a:t>growing</a:t>
            </a:r>
            <a:r>
              <a:rPr lang="es-ES" sz="3200" dirty="0">
                <a:effectLst/>
              </a:rPr>
              <a:t> </a:t>
            </a:r>
            <a:r>
              <a:rPr lang="es-ES" sz="3200" dirty="0" err="1">
                <a:effectLst/>
              </a:rPr>
              <a:t>our</a:t>
            </a:r>
            <a:r>
              <a:rPr lang="es-ES" sz="3200" dirty="0">
                <a:effectLst/>
              </a:rPr>
              <a:t> </a:t>
            </a:r>
            <a:r>
              <a:rPr lang="es-ES" sz="3200" dirty="0" err="1">
                <a:effectLst/>
              </a:rPr>
              <a:t>partnership</a:t>
            </a:r>
            <a:r>
              <a:rPr lang="es-ES" sz="3200" dirty="0">
                <a:effectLst/>
              </a:rPr>
              <a:t> and </a:t>
            </a:r>
            <a:r>
              <a:rPr lang="es-ES" sz="3200" dirty="0" err="1">
                <a:effectLst/>
              </a:rPr>
              <a:t>alliance</a:t>
            </a:r>
            <a:r>
              <a:rPr lang="es-ES" sz="3200" dirty="0">
                <a:effectLst/>
              </a:rPr>
              <a:t> </a:t>
            </a:r>
            <a:r>
              <a:rPr lang="es-ES" sz="3200" dirty="0" err="1">
                <a:effectLst/>
              </a:rPr>
              <a:t>together</a:t>
            </a:r>
            <a:r>
              <a:rPr lang="es-ES" sz="3200" dirty="0">
                <a:effectLst/>
              </a:rPr>
              <a:t>. </a:t>
            </a:r>
            <a:endParaRPr lang="es-ES" sz="3200" dirty="0"/>
          </a:p>
          <a:p>
            <a:r>
              <a:rPr lang="es-ES" sz="3200" dirty="0" err="1">
                <a:effectLst/>
              </a:rPr>
              <a:t>Thank</a:t>
            </a:r>
            <a:r>
              <a:rPr lang="es-ES" sz="3200" dirty="0">
                <a:effectLst/>
              </a:rPr>
              <a:t> </a:t>
            </a:r>
            <a:r>
              <a:rPr lang="es-ES" sz="3200" dirty="0" err="1">
                <a:effectLst/>
              </a:rPr>
              <a:t>you</a:t>
            </a:r>
            <a:r>
              <a:rPr lang="es-ES" sz="3200" dirty="0">
                <a:effectLst/>
              </a:rPr>
              <a:t>. </a:t>
            </a:r>
            <a:endParaRPr lang="es-ES" sz="3200" dirty="0"/>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effectLst/>
                <a:latin typeface="Calibri" panose="020F0502020204030204" pitchFamily="34" charset="0"/>
                <a:ea typeface="Calibri" panose="020F0502020204030204" pitchFamily="34" charset="0"/>
                <a:cs typeface="Times New Roman" panose="02020603050405020304" pitchFamily="18" charset="0"/>
              </a:rPr>
              <a:t>UBO</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6687" y="763955"/>
            <a:ext cx="10738625" cy="5887651"/>
          </a:xfrm>
        </p:spPr>
        <p:txBody>
          <a:bodyPr>
            <a:noAutofit/>
          </a:bodyPr>
          <a:lstStyle/>
          <a:p>
            <a:pPr algn="just">
              <a:lnSpc>
                <a:spcPct val="115000"/>
              </a:lnSpc>
            </a:pPr>
            <a:r>
              <a:rPr lang="en-GB" sz="2800" dirty="0">
                <a:effectLst/>
                <a:latin typeface="Times New Roman" panose="02020603050405020304" pitchFamily="18" charset="0"/>
                <a:ea typeface="Calibri" panose="020F0502020204030204" pitchFamily="34" charset="0"/>
                <a:cs typeface="Times New Roman" panose="02020603050405020304" pitchFamily="18" charset="0"/>
              </a:rPr>
              <a:t>The University of Western Brittany is located at the western-most tip of Europe, in a geographical setting that mirrors our institution’s outlook towards the sea and to the world. Consistent with the European Union’s motto of “</a:t>
            </a:r>
            <a:r>
              <a:rPr lang="en-GB" sz="2800" i="1" dirty="0">
                <a:effectLst/>
                <a:latin typeface="Times New Roman" panose="02020603050405020304" pitchFamily="18" charset="0"/>
                <a:ea typeface="Calibri" panose="020F0502020204030204" pitchFamily="34" charset="0"/>
                <a:cs typeface="Times New Roman" panose="02020603050405020304" pitchFamily="18" charset="0"/>
              </a:rPr>
              <a:t>United in diversity</a:t>
            </a:r>
            <a:r>
              <a:rPr lang="en-GB" sz="2800" dirty="0">
                <a:effectLst/>
                <a:latin typeface="Times New Roman" panose="02020603050405020304" pitchFamily="18" charset="0"/>
                <a:ea typeface="Calibri" panose="020F0502020204030204" pitchFamily="34" charset="0"/>
                <a:cs typeface="Times New Roman" panose="02020603050405020304" pitchFamily="18" charset="0"/>
              </a:rPr>
              <a:t>”, our University thrives on different cultures, languages and traditions to form a people’s Europe and a Europe of knowledge for all our students. Therefore, the University took the natural step, along with like-minded partners sharing a cultural heritage, common objectives, and an openness to the sea, to co-construct a European alliance that would implement innovation strategies.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6687" y="763955"/>
            <a:ext cx="10738625" cy="5887651"/>
          </a:xfrm>
        </p:spPr>
        <p:txBody>
          <a:bodyPr>
            <a:noAutofit/>
          </a:bodyPr>
          <a:lstStyle/>
          <a:p>
            <a:pPr algn="just">
              <a:lnSpc>
                <a:spcPct val="115000"/>
              </a:lnSpc>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Creating a shared future together structured around common values – in particular the desire to strengthen our European identity and respond to the societal challenges of sustainable development –, led the University to take an active role in the construction of SEA-EU, an alliance that has grown from six founding members to nine actors today.</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As the late President of our University, Matthieu </a:t>
            </a:r>
            <a:r>
              <a:rPr lang="en-GB" sz="2600" dirty="0" err="1">
                <a:effectLst/>
                <a:latin typeface="Times New Roman" panose="02020603050405020304" pitchFamily="18" charset="0"/>
                <a:ea typeface="Calibri" panose="020F0502020204030204" pitchFamily="34" charset="0"/>
                <a:cs typeface="Times New Roman" panose="02020603050405020304" pitchFamily="18" charset="0"/>
              </a:rPr>
              <a:t>Gallou</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 recalled during the SEA-EU Board of Directors meeting in Brest last September: “SEA-EU was born out of a dream and a conviction. A dream to go beyond borders and linguistic and cultural barriers to build a convivial and inclusive space for exchange, dialogue and reflection for all our students and researchers. And a conviction that making this dream a reality would be the most important issue for the UBO both today and in the future”.</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6687" y="763955"/>
            <a:ext cx="10738625" cy="5887651"/>
          </a:xfrm>
        </p:spPr>
        <p:txBody>
          <a:bodyPr>
            <a:noAutofit/>
          </a:bodyPr>
          <a:lstStyle/>
          <a:p>
            <a:pPr algn="just">
              <a:lnSpc>
                <a:spcPct val="115000"/>
              </a:lnSpc>
            </a:pPr>
            <a:r>
              <a:rPr lang="en-GB" sz="2800" dirty="0">
                <a:effectLst/>
                <a:latin typeface="Times New Roman" panose="02020603050405020304" pitchFamily="18" charset="0"/>
                <a:ea typeface="Calibri" panose="020F0502020204030204" pitchFamily="34" charset="0"/>
                <a:cs typeface="Times New Roman" panose="02020603050405020304" pitchFamily="18" charset="0"/>
              </a:rPr>
              <a:t>The SEA-EU alliance therefore represents the coming together of students and staff to develop ideas, build common training courses, develop scientific research, improve life on campus and carry all these academic efforts forward in conjunction with society.</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n-GB" sz="2800" dirty="0">
                <a:effectLst/>
                <a:latin typeface="Times New Roman" panose="02020603050405020304" pitchFamily="18" charset="0"/>
                <a:ea typeface="Calibri" panose="020F0502020204030204" pitchFamily="34" charset="0"/>
                <a:cs typeface="Times New Roman" panose="02020603050405020304" pitchFamily="18" charset="0"/>
              </a:rPr>
              <a:t>The first stage of SEA-EU turned the dream or vision of a European University into a reality. And with the launch of SEA-EU 2.0, the President of our University, Pascal </a:t>
            </a:r>
            <a:r>
              <a:rPr lang="en-GB" sz="2800" dirty="0" err="1">
                <a:effectLst/>
                <a:latin typeface="Times New Roman" panose="02020603050405020304" pitchFamily="18" charset="0"/>
                <a:ea typeface="Calibri" panose="020F0502020204030204" pitchFamily="34" charset="0"/>
                <a:cs typeface="Times New Roman" panose="02020603050405020304" pitchFamily="18" charset="0"/>
              </a:rPr>
              <a:t>Olivard</a:t>
            </a:r>
            <a:r>
              <a:rPr lang="en-GB" sz="2800" dirty="0">
                <a:effectLst/>
                <a:latin typeface="Times New Roman" panose="02020603050405020304" pitchFamily="18" charset="0"/>
                <a:ea typeface="Calibri" panose="020F0502020204030204" pitchFamily="34" charset="0"/>
                <a:cs typeface="Times New Roman" panose="02020603050405020304" pitchFamily="18" charset="0"/>
              </a:rPr>
              <a:t>, in line with the work achieved by his predecessor, wishes to consolidate the actions launched with our partners.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726687" y="763955"/>
            <a:ext cx="10738625" cy="5887651"/>
          </a:xfrm>
        </p:spPr>
        <p:txBody>
          <a:bodyPr>
            <a:noAutofit/>
          </a:bodyPr>
          <a:lstStyle/>
          <a:p>
            <a:pPr algn="just">
              <a:lnSpc>
                <a:spcPct val="115000"/>
              </a:lnSpc>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Based on the objectives of our alliance, we will endeavour to:</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strengthen educational and academic innovation,</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support ongoing mobility for our students,</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strive for excellence in research, particularly in marine sciences which lie at the heart of our alliance’s identity, and</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prepare our alliance for the challenges of the future, in particular the issues of digital and green transition.</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The University of Western Brittany is proud to be part of this European campus, a common and innovative space for training and research.</a:t>
            </a:r>
            <a:endParaRPr lang="es-ES"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a:effectLst/>
                <a:latin typeface="Calibri" panose="020F0502020204030204" pitchFamily="34" charset="0"/>
                <a:ea typeface="Calibri" panose="020F0502020204030204" pitchFamily="34" charset="0"/>
                <a:cs typeface="Times New Roman" panose="02020603050405020304" pitchFamily="18" charset="0"/>
              </a:rPr>
              <a:t>UCA</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981502"/>
            <a:ext cx="9144000" cy="5887651"/>
          </a:xfrm>
        </p:spPr>
        <p:txBody>
          <a:bodyPr>
            <a:normAutofit fontScale="92500" lnSpcReduction="1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Dear Rectors of the Alliance of European Universities of the Sea.</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It is a pleasure, an </a:t>
            </a:r>
            <a:r>
              <a:rPr lang="en-US" sz="3200" dirty="0" err="1">
                <a:effectLst/>
                <a:latin typeface="Calibri" panose="020F0502020204030204" pitchFamily="34" charset="0"/>
                <a:ea typeface="Calibri" panose="020F0502020204030204" pitchFamily="34" charset="0"/>
                <a:cs typeface="Times New Roman" panose="02020603050405020304" pitchFamily="18" charset="0"/>
              </a:rPr>
              <a:t>honour</a:t>
            </a:r>
            <a:r>
              <a:rPr lang="en-US" sz="3200" dirty="0">
                <a:effectLst/>
                <a:latin typeface="Calibri" panose="020F0502020204030204" pitchFamily="34" charset="0"/>
                <a:ea typeface="Calibri" panose="020F0502020204030204" pitchFamily="34" charset="0"/>
                <a:cs typeface="Times New Roman" panose="02020603050405020304" pitchFamily="18" charset="0"/>
              </a:rPr>
              <a:t> and a joy for me to have you here in a university which, although young, is located in a city that is more than three thousand years old, a city whose history has always been lived facing the sea.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Our Phoenician origins are mixed with the presence of all the classical </a:t>
            </a:r>
            <a:r>
              <a:rPr lang="en-US" sz="3200" dirty="0" err="1">
                <a:effectLst/>
                <a:latin typeface="Calibri" panose="020F0502020204030204" pitchFamily="34" charset="0"/>
                <a:ea typeface="Calibri" panose="020F0502020204030204" pitchFamily="34" charset="0"/>
                <a:cs typeface="Times New Roman" panose="02020603050405020304" pitchFamily="18" charset="0"/>
              </a:rPr>
              <a:t>civilisations</a:t>
            </a:r>
            <a:r>
              <a:rPr lang="en-US" sz="3200" dirty="0">
                <a:effectLst/>
                <a:latin typeface="Calibri" panose="020F0502020204030204" pitchFamily="34" charset="0"/>
                <a:ea typeface="Calibri" panose="020F0502020204030204" pitchFamily="34" charset="0"/>
                <a:cs typeface="Times New Roman" panose="02020603050405020304" pitchFamily="18" charset="0"/>
              </a:rPr>
              <a:t> of our Mare Nostrum. Cadiz was the gateway to geographical discoveries that opened up new frontiers and new worlds, always with the sea as the protagonist.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490846"/>
            <a:ext cx="9144000" cy="5887651"/>
          </a:xfrm>
        </p:spPr>
        <p:txBody>
          <a:bodyPr>
            <a:normAutofit fontScale="92500" lnSpcReduction="10000"/>
          </a:bodyPr>
          <a:lstStyle/>
          <a:p>
            <a:endParaRPr lang="en-US" sz="18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Five hundred years ago, here, in a chapel of the old cathedral, permits were granted for the intrepid sailors who set sail for an unknown continent. Our own Faculty of Medicine is based on what was the first College of Surgery of the Navy in the 18th century.</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For all these reasons, what a better reference for the University of Cadiz than the sea itself? We are united by the sea. That is why there are nine universities here that look out over the Atlantic Ocean, the Mediterranean Sea, the North Sea or the Norwegian Sea. With hundreds of thousands of students who are the new generation of this wonderful continent that is Europe.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485174"/>
            <a:ext cx="9735014" cy="5887651"/>
          </a:xfrm>
        </p:spPr>
        <p:txBody>
          <a:bodyPr>
            <a:noAutofit/>
          </a:bodyPr>
          <a:lstStyle/>
          <a:p>
            <a:pPr lvl="0">
              <a:lnSpc>
                <a:spcPct val="107000"/>
              </a:lnSpc>
            </a:pPr>
            <a:endParaRPr lang="es-ES" sz="32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3200" dirty="0">
                <a:effectLst/>
                <a:latin typeface="Calibri" panose="020F0502020204030204" pitchFamily="34" charset="0"/>
                <a:ea typeface="DengXian" panose="02010600030101010101" pitchFamily="2" charset="-122"/>
                <a:cs typeface="Times New Roman" panose="02020603050405020304" pitchFamily="18" charset="0"/>
              </a:rPr>
              <a:t>To us, this alliance is one of the main contributive tools in furthering the development of Nord University and securing international cooperation in all of Nord’s areas of expertise. Having international collaborations in research and education is quality-enhancing and will ensure that our expertise is in front internationally, giving our students new perspectives</a:t>
            </a:r>
            <a:endParaRPr lang="es-ES" sz="32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490846"/>
            <a:ext cx="9144000" cy="5887651"/>
          </a:xfrm>
        </p:spPr>
        <p:txBody>
          <a:bodyPr>
            <a:normAutofit/>
          </a:bodyPr>
          <a:lstStyle/>
          <a:p>
            <a:endParaRPr lang="en-US" sz="18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The Europe of cultures, of different cultures and different lifestyles. The Europe of the old, but very necessary, Democracy. The Europe of freedoms, of inclusion, of tolerance, of respect. The Europe of knowledge and education, because more education means equal opportunities and tolerance.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Our alliance of universities is essential to understand this Europe without walls. The essence of Europe is openness.</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869987"/>
            <a:ext cx="9144000" cy="5887651"/>
          </a:xfrm>
        </p:spPr>
        <p:txBody>
          <a:bodyPr>
            <a:no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We have, dear colleagues, great challenges that we have certified today with this solemn academic act. And we owe a debt to society. We must provide our young people with a dynamic education that responds to the needs of technological evolution, without losing sight of our humanist and relaxed character, of being the repository of knowledge.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a:effectLst/>
                <a:latin typeface="Calibri" panose="020F0502020204030204" pitchFamily="34" charset="0"/>
                <a:ea typeface="Calibri" panose="020F0502020204030204" pitchFamily="34" charset="0"/>
                <a:cs typeface="Times New Roman" panose="02020603050405020304" pitchFamily="18" charset="0"/>
              </a:rPr>
              <a:t>At the heart of our alliance lies the protection of linguistic diversity, but also of language learning, in order to move from a multicultural society to a truly intercultural one.</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r>
              <a:rPr lang="es-ES" sz="3200" dirty="0" err="1">
                <a:effectLst/>
                <a:latin typeface="Calibri" panose="020F0502020204030204" pitchFamily="34" charset="0"/>
                <a:ea typeface="Calibri" panose="020F0502020204030204" pitchFamily="34" charset="0"/>
                <a:cs typeface="Times New Roman" panose="02020603050405020304" pitchFamily="18" charset="0"/>
              </a:rPr>
              <a:t>Thank</a:t>
            </a:r>
            <a:r>
              <a:rPr lang="es-ES" sz="3200" dirty="0">
                <a:effectLst/>
                <a:latin typeface="Calibri" panose="020F0502020204030204" pitchFamily="34" charset="0"/>
                <a:ea typeface="Calibri" panose="020F0502020204030204" pitchFamily="34" charset="0"/>
                <a:cs typeface="Times New Roman" panose="02020603050405020304" pitchFamily="18" charset="0"/>
              </a:rPr>
              <a:t> </a:t>
            </a:r>
            <a:r>
              <a:rPr lang="es-ES" sz="3200" dirty="0" err="1">
                <a:effectLst/>
                <a:latin typeface="Calibri" panose="020F0502020204030204" pitchFamily="34" charset="0"/>
                <a:ea typeface="Calibri" panose="020F0502020204030204" pitchFamily="34" charset="0"/>
                <a:cs typeface="Times New Roman" panose="02020603050405020304" pitchFamily="18" charset="0"/>
              </a:rPr>
              <a:t>you</a:t>
            </a:r>
            <a:r>
              <a:rPr lang="es-ES" sz="3200" dirty="0">
                <a:effectLst/>
                <a:latin typeface="Calibri" panose="020F0502020204030204" pitchFamily="34" charset="0"/>
                <a:ea typeface="Calibri" panose="020F0502020204030204" pitchFamily="34" charset="0"/>
                <a:cs typeface="Times New Roman" panose="02020603050405020304" pitchFamily="18" charset="0"/>
              </a:rPr>
              <a:t> </a:t>
            </a:r>
            <a:r>
              <a:rPr lang="es-ES" sz="3200" dirty="0" err="1">
                <a:effectLst/>
                <a:latin typeface="Calibri" panose="020F0502020204030204" pitchFamily="34" charset="0"/>
                <a:ea typeface="Calibri" panose="020F0502020204030204" pitchFamily="34" charset="0"/>
                <a:cs typeface="Times New Roman" panose="02020603050405020304" pitchFamily="18" charset="0"/>
              </a:rPr>
              <a:t>very</a:t>
            </a:r>
            <a:r>
              <a:rPr lang="es-ES" sz="3200" dirty="0">
                <a:effectLst/>
                <a:latin typeface="Calibri" panose="020F0502020204030204" pitchFamily="34" charset="0"/>
                <a:ea typeface="Calibri" panose="020F0502020204030204" pitchFamily="34" charset="0"/>
                <a:cs typeface="Times New Roman" panose="02020603050405020304" pitchFamily="18" charset="0"/>
              </a:rPr>
              <a:t> </a:t>
            </a:r>
            <a:r>
              <a:rPr lang="es-ES" sz="3200" dirty="0" err="1">
                <a:effectLst/>
                <a:latin typeface="Calibri" panose="020F0502020204030204" pitchFamily="34" charset="0"/>
                <a:ea typeface="Calibri" panose="020F0502020204030204" pitchFamily="34" charset="0"/>
                <a:cs typeface="Times New Roman" panose="02020603050405020304" pitchFamily="18" charset="0"/>
              </a:rPr>
              <a:t>much</a:t>
            </a:r>
            <a:r>
              <a:rPr lang="es-ES" sz="3200" dirty="0">
                <a:effectLst/>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970349"/>
            <a:ext cx="9735014" cy="5887651"/>
          </a:xfrm>
        </p:spPr>
        <p:txBody>
          <a:bodyPr>
            <a:noAutofit/>
          </a:bodyPr>
          <a:lstStyle/>
          <a:p>
            <a:pPr>
              <a:lnSpc>
                <a:spcPct val="107000"/>
              </a:lnSpc>
              <a:spcAft>
                <a:spcPts val="800"/>
              </a:spcAft>
            </a:pPr>
            <a:r>
              <a:rPr lang="en-US" sz="3200" dirty="0">
                <a:effectLst/>
                <a:latin typeface="Calibri" panose="020F0502020204030204" pitchFamily="34" charset="0"/>
                <a:ea typeface="DengXian" panose="02010600030101010101" pitchFamily="2" charset="-122"/>
                <a:cs typeface="Times New Roman" panose="02020603050405020304" pitchFamily="18" charset="0"/>
              </a:rPr>
              <a:t>I am very pleased that the EU commission has established such university alliances which give us a more substantial  and stronger cooperation between institutions and between the people of Europe. In these times we need to strengthen the European community, and at Nord University we are enthusiastic about working with all of you going forward.</a:t>
            </a:r>
            <a:endParaRPr lang="es-ES" sz="32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3200" dirty="0">
                <a:effectLst/>
                <a:latin typeface="Calibri" panose="020F0502020204030204" pitchFamily="34" charset="0"/>
                <a:ea typeface="DengXian" panose="02010600030101010101" pitchFamily="2" charset="-122"/>
                <a:cs typeface="Times New Roman" panose="02020603050405020304" pitchFamily="18" charset="0"/>
              </a:rPr>
              <a:t>On my own behalf I would like to say that I have never felt more welcome than with you here in SEA-EU.</a:t>
            </a:r>
            <a:endParaRPr lang="es-ES" sz="32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US" sz="3200" dirty="0">
                <a:effectLst/>
                <a:latin typeface="Calibri" panose="020F0502020204030204" pitchFamily="34" charset="0"/>
                <a:ea typeface="DengXian" panose="02010600030101010101" pitchFamily="2" charset="-122"/>
                <a:cs typeface="Times New Roman" panose="02020603050405020304" pitchFamily="18" charset="0"/>
              </a:rPr>
              <a:t>Thank you!</a:t>
            </a:r>
            <a:endParaRPr lang="es-ES" sz="32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2275040"/>
            <a:ext cx="9144000" cy="5887651"/>
          </a:xfrm>
        </p:spPr>
        <p:txBody>
          <a:bodyPr>
            <a:normAutofit/>
          </a:bodyPr>
          <a:lstStyle/>
          <a:p>
            <a:r>
              <a:rPr lang="es-ES" sz="9600" dirty="0" err="1">
                <a:latin typeface="Calibri" panose="020F0502020204030204" pitchFamily="34" charset="0"/>
                <a:ea typeface="Calibri" panose="020F0502020204030204" pitchFamily="34" charset="0"/>
                <a:cs typeface="Times New Roman" panose="02020603050405020304" pitchFamily="18" charset="0"/>
              </a:rPr>
              <a:t>UAlg</a:t>
            </a:r>
            <a:endParaRPr lang="en-US" sz="9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661724"/>
            <a:ext cx="9735014" cy="5887651"/>
          </a:xfrm>
        </p:spPr>
        <p:txBody>
          <a:bodyPr>
            <a:noAutofit/>
          </a:bodyPr>
          <a:lstStyle/>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The University of Algarve is a public higher education institution, created in 1979, located in the extreme south of Portugal.</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Algarve is also the name of the Region, with an area of 5,412 Km2, an Atlantic coastline of 200 km and a population of approximately 500,000 inhabitants.</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In 1983/84 we welcomed the first intake students (90) for undergraduate courses in Agronomy, Business Studies and Marine Biology. </a:t>
            </a:r>
            <a:endParaRPr lang="es-ES"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8493" y="1394095"/>
            <a:ext cx="9735014" cy="5887651"/>
          </a:xfrm>
        </p:spPr>
        <p:txBody>
          <a:bodyPr>
            <a:noAutofit/>
          </a:bodyPr>
          <a:lstStyle/>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In 2022/23 we have more than 9,600 degree students, 20% of whom are of foreign nationality. </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70% are enrolled in short cycles and bachelor degrees and 30% in masters and PhDs.</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We are 600 full-time equivalent teachers, including 450 career teachers, 80 contract researchers and 470 technical staff.</a:t>
            </a:r>
            <a:endParaRPr lang="es-ES" dirty="0">
              <a:effectLst/>
              <a:latin typeface="Calibri" panose="020F0502020204030204" pitchFamily="34" charset="0"/>
              <a:ea typeface="DengXian" panose="02010600030101010101" pitchFamily="2" charset="-122"/>
              <a:cs typeface="Arial" panose="020B0604020202020204" pitchFamily="34" charset="0"/>
            </a:endParaRPr>
          </a:p>
          <a:p>
            <a:pPr>
              <a:lnSpc>
                <a:spcPct val="150000"/>
              </a:lnSpc>
              <a:spcAft>
                <a:spcPts val="800"/>
              </a:spcAft>
            </a:pPr>
            <a:r>
              <a:rPr lang="en-GB" dirty="0">
                <a:solidFill>
                  <a:srgbClr val="001833"/>
                </a:solidFill>
                <a:effectLst/>
                <a:latin typeface="Calibri" panose="020F0502020204030204" pitchFamily="34" charset="0"/>
                <a:ea typeface="DengXian" panose="02010600030101010101" pitchFamily="2" charset="-122"/>
                <a:cs typeface="Calibri" panose="020F0502020204030204" pitchFamily="34" charset="0"/>
              </a:rPr>
              <a:t>In 2022, the total expenditure was EUR 60.5 million.</a:t>
            </a:r>
            <a:endParaRPr lang="es-ES"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2" name="Imagen 1"/>
          <p:cNvPicPr>
            <a:picLocks noChangeAspect="1"/>
          </p:cNvPicPr>
          <p:nvPr/>
        </p:nvPicPr>
        <p:blipFill>
          <a:blip r:embed="rId1"/>
          <a:stretch>
            <a:fillRect/>
          </a:stretch>
        </p:blipFill>
        <p:spPr>
          <a:xfrm>
            <a:off x="2884125" y="100362"/>
            <a:ext cx="6423750" cy="579864"/>
          </a:xfrm>
          <a:prstGeom prst="rect">
            <a:avLst/>
          </a:prstGeom>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22228</Words>
  <Application>WPS Presentation</Application>
  <PresentationFormat>Panorámica</PresentationFormat>
  <Paragraphs>228</Paragraphs>
  <Slides>51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51</vt:i4>
      </vt:variant>
    </vt:vector>
  </HeadingPairs>
  <TitlesOfParts>
    <vt:vector size="63" baseType="lpstr">
      <vt:lpstr>Arial</vt:lpstr>
      <vt:lpstr>SimSun</vt:lpstr>
      <vt:lpstr>Wingdings</vt:lpstr>
      <vt:lpstr>Calibri</vt:lpstr>
      <vt:lpstr>Times New Roman</vt:lpstr>
      <vt:lpstr>DengXian</vt:lpstr>
      <vt:lpstr>Symbol</vt:lpstr>
      <vt:lpstr>Microsoft YaHei</vt:lpstr>
      <vt:lpstr>Arial Unicode MS</vt:lpstr>
      <vt:lpstr>Calibri Light</vt:lpstr>
      <vt:lpstr>Arial Unicode MS</vt:lpstr>
      <vt:lpstr>Tema de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Sonia Martínez </cp:lastModifiedBy>
  <cp:revision>11</cp:revision>
  <dcterms:created xsi:type="dcterms:W3CDTF">2023-02-06T18:09:00Z</dcterms:created>
  <dcterms:modified xsi:type="dcterms:W3CDTF">2023-02-10T09:58:51Z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77068C70F5B44D149DE9C5F923222BFA</vt:lpwstr>
  </property>
  <property fmtid="{D5CDD505-2E9C-101B-9397-08002B2CF9AE}" pid="3" name="KSOProductBuildVer">
    <vt:lpwstr>3082-11.2.0.11440</vt:lpwstr>
  </property>
</Properties>
</file>