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6" r:id="rId2"/>
    <p:sldId id="267" r:id="rId3"/>
  </p:sldIdLst>
  <p:sldSz cx="9601200" cy="12801600" type="A3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400" b="1" kern="1200">
        <a:solidFill>
          <a:srgbClr val="990000"/>
        </a:solidFill>
        <a:latin typeface="Comic Sans MS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" b="1" kern="1200">
        <a:solidFill>
          <a:srgbClr val="990000"/>
        </a:solidFill>
        <a:latin typeface="Comic Sans MS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" b="1" kern="1200">
        <a:solidFill>
          <a:srgbClr val="990000"/>
        </a:solidFill>
        <a:latin typeface="Comic Sans MS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" b="1" kern="1200">
        <a:solidFill>
          <a:srgbClr val="990000"/>
        </a:solidFill>
        <a:latin typeface="Comic Sans MS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" b="1" kern="1200">
        <a:solidFill>
          <a:srgbClr val="990000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400" b="1" kern="1200">
        <a:solidFill>
          <a:srgbClr val="990000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400" b="1" kern="1200">
        <a:solidFill>
          <a:srgbClr val="990000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400" b="1" kern="1200">
        <a:solidFill>
          <a:srgbClr val="990000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400" b="1" kern="1200">
        <a:solidFill>
          <a:srgbClr val="990000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0033CC"/>
    <a:srgbClr val="0066FF"/>
    <a:srgbClr val="0000CC"/>
    <a:srgbClr val="66CCFF"/>
    <a:srgbClr val="0033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 snapToGrid="0" snapToObjects="1">
      <p:cViewPr varScale="1">
        <p:scale>
          <a:sx n="63" d="100"/>
          <a:sy n="63" d="100"/>
        </p:scale>
        <p:origin x="2826" y="78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14" cy="51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defTabSz="990367" eaLnBrk="1" hangingPunct="1">
              <a:defRPr sz="1300" b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660" y="0"/>
            <a:ext cx="3076514" cy="51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r" defTabSz="990367" eaLnBrk="1" hangingPunct="1">
              <a:defRPr sz="1300" b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1375" y="768350"/>
            <a:ext cx="2876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05" y="4860653"/>
            <a:ext cx="5679891" cy="460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07"/>
            <a:ext cx="3076514" cy="51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defTabSz="990367" eaLnBrk="1" hangingPunct="1">
              <a:defRPr sz="1300" b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660" y="9721307"/>
            <a:ext cx="3076514" cy="51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r" defTabSz="989766" eaLnBrk="1" hangingPunct="1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7C95171-315E-4840-85C0-495E77F808A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677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766">
              <a:defRPr sz="3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526974" indent="-202682" defTabSz="989766">
              <a:defRPr sz="3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810730" indent="-162146" defTabSz="989766">
              <a:defRPr sz="3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135022" indent="-162146" defTabSz="989766">
              <a:defRPr sz="3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1459314" indent="-162146" defTabSz="989766">
              <a:defRPr sz="3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1783606" indent="-162146" defTabSz="989766" eaLnBrk="0" fontAlgn="base" hangingPunct="0">
              <a:spcBef>
                <a:spcPct val="0"/>
              </a:spcBef>
              <a:spcAft>
                <a:spcPct val="0"/>
              </a:spcAft>
              <a:defRPr sz="3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107898" indent="-162146" defTabSz="989766" eaLnBrk="0" fontAlgn="base" hangingPunct="0">
              <a:spcBef>
                <a:spcPct val="0"/>
              </a:spcBef>
              <a:spcAft>
                <a:spcPct val="0"/>
              </a:spcAft>
              <a:defRPr sz="3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2432190" indent="-162146" defTabSz="989766" eaLnBrk="0" fontAlgn="base" hangingPunct="0">
              <a:spcBef>
                <a:spcPct val="0"/>
              </a:spcBef>
              <a:spcAft>
                <a:spcPct val="0"/>
              </a:spcAft>
              <a:defRPr sz="3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2756482" indent="-162146" defTabSz="989766" eaLnBrk="0" fontAlgn="base" hangingPunct="0">
              <a:spcBef>
                <a:spcPct val="0"/>
              </a:spcBef>
              <a:spcAft>
                <a:spcPct val="0"/>
              </a:spcAft>
              <a:defRPr sz="3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fld id="{BD32E59E-DC0E-8247-8F74-17CB22D7291F}" type="slidenum">
              <a:rPr lang="es-ES" sz="1300" b="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s-ES" sz="13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0725" y="3976688"/>
            <a:ext cx="8159750" cy="27447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9863" y="7254875"/>
            <a:ext cx="6721475" cy="32702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7819F-71D3-1E4A-ADDE-8957761BF94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73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C45E9-719D-1F48-AA26-3A4B27365DF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28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61188" y="512763"/>
            <a:ext cx="2159000" cy="1092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1013" y="512763"/>
            <a:ext cx="6327775" cy="10922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DA015-2C04-7448-9AD0-EF6FC42A9DF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40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A1636-2F80-5449-ADB1-318F44C740D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44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8825" y="8226425"/>
            <a:ext cx="8161338" cy="2541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8825" y="5426075"/>
            <a:ext cx="8161338" cy="28003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87E0B-CF0C-D241-8C50-605C7FCAA48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63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1013" y="2987675"/>
            <a:ext cx="4243387" cy="844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6800" y="2987675"/>
            <a:ext cx="4243388" cy="844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84104-1307-1749-AAB9-40FB8D44B50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0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425" y="512763"/>
            <a:ext cx="864235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9425" y="2865438"/>
            <a:ext cx="4243388" cy="1193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9425" y="4059238"/>
            <a:ext cx="4243388" cy="7375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76800" y="2865438"/>
            <a:ext cx="4244975" cy="1193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76800" y="4059238"/>
            <a:ext cx="4244975" cy="7375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AD367-1555-5D4C-ABA3-3A5D6CFFB41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67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D8497-DAB8-E145-849C-1A43B266691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6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D64E3-5548-3A42-85A2-8D6F00FEFD8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17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425" y="509588"/>
            <a:ext cx="3159125" cy="2168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54438" y="509588"/>
            <a:ext cx="5367337" cy="10925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9425" y="2678113"/>
            <a:ext cx="3159125" cy="8756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AF04D-18D5-CE4C-A2F4-5354E42FAE5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63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188" y="8961438"/>
            <a:ext cx="5761037" cy="1057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81188" y="1144588"/>
            <a:ext cx="5761037" cy="7680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81188" y="10018713"/>
            <a:ext cx="5761037" cy="1503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E0D3A-17F8-3640-A7B6-35E8F990819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79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1013" y="512763"/>
            <a:ext cx="863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8000" tIns="64000" rIns="128000" bIns="6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2987675"/>
            <a:ext cx="8639175" cy="84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8000" tIns="64000" rIns="128000" bIns="6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1013" y="11657013"/>
            <a:ext cx="22383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0" tIns="64000" rIns="128000" bIns="640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1363" y="11657013"/>
            <a:ext cx="30384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0" tIns="64000" rIns="128000" bIns="640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11657013"/>
            <a:ext cx="22383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00" tIns="64000" rIns="128000" bIns="64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F54C5CA-2131-6C41-8194-916CC3F4446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1113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1281113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ctr" defTabSz="1281113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ctr" defTabSz="1281113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ctr" defTabSz="1281113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457200" algn="ctr" defTabSz="1281113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</a:defRPr>
      </a:lvl6pPr>
      <a:lvl7pPr marL="914400" algn="ctr" defTabSz="1281113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</a:defRPr>
      </a:lvl7pPr>
      <a:lvl8pPr marL="1371600" algn="ctr" defTabSz="1281113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</a:defRPr>
      </a:lvl8pPr>
      <a:lvl9pPr marL="1828800" algn="ctr" defTabSz="1281113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</a:defRPr>
      </a:lvl9pPr>
    </p:titleStyle>
    <p:bodyStyle>
      <a:lvl1pPr marL="479425" indent="-479425" algn="l" defTabSz="1281113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1039813" indent="-400050" algn="l" defTabSz="1281113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600200" indent="-319088" algn="l" defTabSz="128111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2239963" indent="-320675" algn="l" defTabSz="12811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879725" indent="-320675" algn="l" defTabSz="1281113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3336925" indent="-320675" algn="l" defTabSz="128111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4125" indent="-320675" algn="l" defTabSz="128111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51325" indent="-320675" algn="l" defTabSz="128111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8525" indent="-320675" algn="l" defTabSz="128111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indess.uca.es/ii-workshop-internacional-en-planificacion-espacial-marina/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docs.google.com/forms/d/e/1FAIpQLSdJv6lRgPEMh8kPL0OepkTs5f6kaVU_a7-22J1Gs-UFX41lzw/viewfor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0 Rectángulo"/>
          <p:cNvSpPr>
            <a:spLocks noChangeArrowheads="1"/>
          </p:cNvSpPr>
          <p:nvPr/>
        </p:nvSpPr>
        <p:spPr bwMode="auto">
          <a:xfrm>
            <a:off x="0" y="0"/>
            <a:ext cx="9567863" cy="128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1281113" eaLnBrk="1" hangingPunct="1"/>
            <a:endParaRPr lang="es-ES_tradnl"/>
          </a:p>
        </p:txBody>
      </p:sp>
      <p:pic>
        <p:nvPicPr>
          <p:cNvPr id="307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68263"/>
            <a:ext cx="7620000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31 Rectángulo"/>
          <p:cNvSpPr>
            <a:spLocks noChangeArrowheads="1"/>
          </p:cNvSpPr>
          <p:nvPr/>
        </p:nvSpPr>
        <p:spPr bwMode="auto">
          <a:xfrm>
            <a:off x="53975" y="7194550"/>
            <a:ext cx="1898650" cy="466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1281113" eaLnBrk="1" hangingPunct="1"/>
            <a:endParaRPr lang="es-ES_tradnl"/>
          </a:p>
        </p:txBody>
      </p:sp>
      <p:sp>
        <p:nvSpPr>
          <p:cNvPr id="14340" name="12 CuadroTexto"/>
          <p:cNvSpPr txBox="1">
            <a:spLocks noChangeArrowheads="1"/>
          </p:cNvSpPr>
          <p:nvPr/>
        </p:nvSpPr>
        <p:spPr bwMode="auto">
          <a:xfrm>
            <a:off x="1911349" y="866775"/>
            <a:ext cx="7686675" cy="1723549"/>
          </a:xfrm>
          <a:prstGeom prst="rect">
            <a:avLst/>
          </a:prstGeom>
          <a:solidFill>
            <a:schemeClr val="accent5">
              <a:lumMod val="75000"/>
              <a:alpha val="5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_trad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fornian FB" charset="0"/>
              </a:rPr>
              <a:t>II WORKSHOP INTERNACIONAL EN </a:t>
            </a:r>
            <a:endParaRPr lang="es-ES_tradnl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fornian FB" charset="0"/>
            </a:endParaRPr>
          </a:p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fornian FB" charset="0"/>
              </a:rPr>
              <a:t>PLANIFICACIÓN ESPACIAL MARINA</a:t>
            </a:r>
          </a:p>
          <a:p>
            <a:pPr algn="ctr"/>
            <a:r>
              <a:rPr lang="es-ES_trad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fornian FB" charset="0"/>
              </a:rPr>
              <a:t> </a:t>
            </a:r>
          </a:p>
          <a:p>
            <a:pPr algn="ctr"/>
            <a:r>
              <a:rPr lang="es-ES_tradnl" sz="1800" dirty="0" smtClean="0">
                <a:solidFill>
                  <a:srgbClr val="606060"/>
                </a:solidFill>
                <a:latin typeface="Californian FB" charset="0"/>
              </a:rPr>
              <a:t>DE LAS EXPERIENCIAS INTERNACIONALES </a:t>
            </a:r>
          </a:p>
          <a:p>
            <a:pPr algn="ctr"/>
            <a:r>
              <a:rPr lang="es-ES_tradnl" sz="1800" dirty="0" smtClean="0">
                <a:solidFill>
                  <a:srgbClr val="606060"/>
                </a:solidFill>
                <a:latin typeface="Californian FB" charset="0"/>
              </a:rPr>
              <a:t>AL CASO DEL MAR ANDALUZ</a:t>
            </a:r>
            <a:endParaRPr lang="es-ES_tradnl" sz="1800" dirty="0">
              <a:solidFill>
                <a:srgbClr val="606060"/>
              </a:solidFill>
              <a:latin typeface="Californian FB" charset="0"/>
            </a:endParaRPr>
          </a:p>
        </p:txBody>
      </p:sp>
      <p:sp>
        <p:nvSpPr>
          <p:cNvPr id="3078" name="33 Rectángulo"/>
          <p:cNvSpPr>
            <a:spLocks noChangeArrowheads="1"/>
          </p:cNvSpPr>
          <p:nvPr/>
        </p:nvSpPr>
        <p:spPr bwMode="auto">
          <a:xfrm>
            <a:off x="30163" y="2093913"/>
            <a:ext cx="1897062" cy="5119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1281113" eaLnBrk="1" hangingPunct="1"/>
            <a:endParaRPr lang="es-ES_tradnl"/>
          </a:p>
        </p:txBody>
      </p:sp>
      <p:pic>
        <p:nvPicPr>
          <p:cNvPr id="3079" name="Picture 8" descr="E:\$$XAVI\$MEDIO AMBIENTE\FOTOS E IMÁGENES\USOS Y DESASTRES\ENERGÍA EÓLICA\USO offshore 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1" r="9625" b="12836"/>
          <a:stretch>
            <a:fillRect/>
          </a:stretch>
        </p:blipFill>
        <p:spPr bwMode="auto">
          <a:xfrm>
            <a:off x="52388" y="3200400"/>
            <a:ext cx="183673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E:\$$XAVI\$MEDIO AMBIENTE\FOTOS E IMÁGENES\USOS Y DESASTRES\barbate_buenas prácticas_editada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668963"/>
            <a:ext cx="184150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magen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r="19202"/>
          <a:stretch>
            <a:fillRect/>
          </a:stretch>
        </p:blipFill>
        <p:spPr bwMode="auto">
          <a:xfrm>
            <a:off x="30163" y="1419225"/>
            <a:ext cx="18970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12 CuadroTexto"/>
          <p:cNvSpPr txBox="1">
            <a:spLocks noChangeArrowheads="1"/>
          </p:cNvSpPr>
          <p:nvPr/>
        </p:nvSpPr>
        <p:spPr bwMode="auto">
          <a:xfrm>
            <a:off x="2879725" y="4997450"/>
            <a:ext cx="432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s-ES_tradnl" sz="2400" dirty="0" smtClean="0">
                <a:solidFill>
                  <a:schemeClr val="bg1"/>
                </a:solidFill>
                <a:latin typeface="Californian FB" charset="0"/>
              </a:rPr>
              <a:t>Días 6 y 7 </a:t>
            </a:r>
            <a:endParaRPr lang="es-ES_tradnl" sz="2400" dirty="0">
              <a:solidFill>
                <a:schemeClr val="bg1"/>
              </a:solidFill>
              <a:latin typeface="Californian FB" charset="0"/>
            </a:endParaRPr>
          </a:p>
          <a:p>
            <a:pPr algn="ctr" eaLnBrk="1" hangingPunct="1"/>
            <a:r>
              <a:rPr lang="es-ES_tradnl" sz="2400" dirty="0">
                <a:solidFill>
                  <a:schemeClr val="bg1"/>
                </a:solidFill>
                <a:latin typeface="Californian FB" charset="0"/>
              </a:rPr>
              <a:t>de </a:t>
            </a:r>
            <a:r>
              <a:rPr lang="es-ES_tradnl" sz="2400" dirty="0" smtClean="0">
                <a:solidFill>
                  <a:schemeClr val="bg1"/>
                </a:solidFill>
                <a:latin typeface="Californian FB" charset="0"/>
              </a:rPr>
              <a:t>Febrero </a:t>
            </a:r>
            <a:r>
              <a:rPr lang="es-ES_tradnl" sz="2400" dirty="0">
                <a:solidFill>
                  <a:schemeClr val="bg1"/>
                </a:solidFill>
                <a:latin typeface="Californian FB" charset="0"/>
              </a:rPr>
              <a:t>de </a:t>
            </a:r>
            <a:r>
              <a:rPr lang="es-ES_tradnl" sz="2400" dirty="0" smtClean="0">
                <a:solidFill>
                  <a:schemeClr val="bg1"/>
                </a:solidFill>
                <a:latin typeface="Californian FB" charset="0"/>
              </a:rPr>
              <a:t>2020</a:t>
            </a:r>
            <a:endParaRPr lang="es-ES_tradnl" sz="2400" dirty="0">
              <a:solidFill>
                <a:schemeClr val="bg1"/>
              </a:solidFill>
              <a:latin typeface="Californian FB" charset="0"/>
            </a:endParaRPr>
          </a:p>
        </p:txBody>
      </p:sp>
      <p:pic>
        <p:nvPicPr>
          <p:cNvPr id="3086" name="Imagen 4" descr="Captura de pantalla 2018-07-09 a las 13.44.3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8263"/>
            <a:ext cx="18891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Imagen 6" descr="Captura de pantalla 2018-07-09 a las 13.48.48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8450263"/>
            <a:ext cx="18383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Imagen 8" descr="Captura de pantalla 2018-07-09 a las 13.55.3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3"/>
          <a:stretch>
            <a:fillRect/>
          </a:stretch>
        </p:blipFill>
        <p:spPr bwMode="auto">
          <a:xfrm>
            <a:off x="1992313" y="7277100"/>
            <a:ext cx="76168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17 Triángulo isósceles"/>
          <p:cNvSpPr>
            <a:spLocks noChangeArrowheads="1"/>
          </p:cNvSpPr>
          <p:nvPr/>
        </p:nvSpPr>
        <p:spPr bwMode="auto">
          <a:xfrm rot="-5400000">
            <a:off x="2536826" y="4894262"/>
            <a:ext cx="9351962" cy="47926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1281113" eaLnBrk="1" hangingPunct="1"/>
            <a:endParaRPr lang="es-ES_tradnl"/>
          </a:p>
        </p:txBody>
      </p:sp>
      <p:sp>
        <p:nvSpPr>
          <p:cNvPr id="3090" name="32 Triángulo isósceles"/>
          <p:cNvSpPr>
            <a:spLocks noChangeArrowheads="1"/>
          </p:cNvSpPr>
          <p:nvPr/>
        </p:nvSpPr>
        <p:spPr bwMode="auto">
          <a:xfrm rot="5400000">
            <a:off x="1531938" y="5859463"/>
            <a:ext cx="3675062" cy="28622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1281113" eaLnBrk="1" hangingPunct="1"/>
            <a:endParaRPr lang="es-ES_tradnl"/>
          </a:p>
        </p:txBody>
      </p:sp>
      <p:cxnSp>
        <p:nvCxnSpPr>
          <p:cNvPr id="3091" name="38 Conector recto"/>
          <p:cNvCxnSpPr>
            <a:cxnSpLocks noChangeShapeType="1"/>
          </p:cNvCxnSpPr>
          <p:nvPr/>
        </p:nvCxnSpPr>
        <p:spPr bwMode="auto">
          <a:xfrm>
            <a:off x="6037263" y="6363320"/>
            <a:ext cx="33877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ángulo 9"/>
          <p:cNvSpPr/>
          <p:nvPr/>
        </p:nvSpPr>
        <p:spPr>
          <a:xfrm>
            <a:off x="5172075" y="6370155"/>
            <a:ext cx="4294188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/>
            <a:r>
              <a:rPr lang="es-ES" sz="1600" dirty="0" smtClean="0">
                <a:solidFill>
                  <a:srgbClr val="0C1C1D"/>
                </a:solidFill>
                <a:latin typeface="Californian FB" charset="0"/>
              </a:rPr>
              <a:t>Con la participación de</a:t>
            </a:r>
            <a:endParaRPr lang="es-ES" sz="1600" dirty="0">
              <a:solidFill>
                <a:srgbClr val="0C1C1D"/>
              </a:solidFill>
              <a:latin typeface="Californian FB" charset="0"/>
            </a:endParaRPr>
          </a:p>
          <a:p>
            <a:pPr algn="r" eaLnBrk="1" hangingPunct="1"/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Universidad de California (Marine </a:t>
            </a:r>
            <a:r>
              <a:rPr lang="es-ES" sz="1600" dirty="0" err="1" smtClean="0">
                <a:solidFill>
                  <a:schemeClr val="bg2"/>
                </a:solidFill>
                <a:latin typeface="Californian FB" charset="0"/>
              </a:rPr>
              <a:t>Science</a:t>
            </a:r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 </a:t>
            </a:r>
            <a:r>
              <a:rPr lang="es-ES" sz="1600" dirty="0" err="1" smtClean="0">
                <a:solidFill>
                  <a:schemeClr val="bg2"/>
                </a:solidFill>
                <a:latin typeface="Californian FB" charset="0"/>
              </a:rPr>
              <a:t>Institute</a:t>
            </a:r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); Instituto </a:t>
            </a:r>
            <a:r>
              <a:rPr lang="es-ES" sz="1600" dirty="0">
                <a:solidFill>
                  <a:schemeClr val="bg2"/>
                </a:solidFill>
                <a:latin typeface="Californian FB" charset="0"/>
              </a:rPr>
              <a:t>Español de Oceanografía (IEO</a:t>
            </a:r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); Universidad de Sevilla y Cádiz, y </a:t>
            </a:r>
            <a:r>
              <a:rPr lang="es-ES" sz="1600" dirty="0">
                <a:solidFill>
                  <a:schemeClr val="bg2"/>
                </a:solidFill>
                <a:latin typeface="Californian FB" charset="0"/>
              </a:rPr>
              <a:t>representantes de </a:t>
            </a:r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Canarias (ECOAQUA), </a:t>
            </a:r>
            <a:r>
              <a:rPr lang="es-ES" sz="1600" dirty="0">
                <a:solidFill>
                  <a:schemeClr val="bg2"/>
                </a:solidFill>
                <a:latin typeface="Californian FB" charset="0"/>
              </a:rPr>
              <a:t>Madeira </a:t>
            </a:r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(por concretar) y Azores </a:t>
            </a:r>
          </a:p>
          <a:p>
            <a:pPr algn="r" eaLnBrk="1" hangingPunct="1"/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(FCRT, Universidad de Azores). </a:t>
            </a:r>
            <a:endParaRPr lang="es-ES" sz="1600" dirty="0">
              <a:solidFill>
                <a:schemeClr val="bg2"/>
              </a:solidFill>
              <a:latin typeface="Californian FB" charset="0"/>
            </a:endParaRPr>
          </a:p>
        </p:txBody>
      </p:sp>
      <p:sp>
        <p:nvSpPr>
          <p:cNvPr id="14357" name="Rectángulo 10"/>
          <p:cNvSpPr>
            <a:spLocks noChangeArrowheads="1"/>
          </p:cNvSpPr>
          <p:nvPr/>
        </p:nvSpPr>
        <p:spPr bwMode="auto">
          <a:xfrm>
            <a:off x="6430617" y="4557497"/>
            <a:ext cx="299437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es-ES" sz="1600" dirty="0">
                <a:solidFill>
                  <a:srgbClr val="0C1C1D"/>
                </a:solidFill>
                <a:latin typeface="Californian FB" charset="0"/>
              </a:rPr>
              <a:t>Dirigido </a:t>
            </a:r>
            <a:r>
              <a:rPr lang="es-ES" sz="1600" dirty="0" smtClean="0">
                <a:solidFill>
                  <a:srgbClr val="0C1C1D"/>
                </a:solidFill>
                <a:latin typeface="Californian FB" charset="0"/>
              </a:rPr>
              <a:t>a </a:t>
            </a:r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gestores y </a:t>
            </a:r>
          </a:p>
          <a:p>
            <a:pPr algn="r" eaLnBrk="1" hangingPunct="1"/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empleados </a:t>
            </a:r>
            <a:r>
              <a:rPr lang="es-ES" sz="1600" dirty="0">
                <a:solidFill>
                  <a:schemeClr val="bg2"/>
                </a:solidFill>
                <a:latin typeface="Californian FB" charset="0"/>
              </a:rPr>
              <a:t>públicos</a:t>
            </a:r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, </a:t>
            </a:r>
          </a:p>
          <a:p>
            <a:pPr algn="r" eaLnBrk="1" hangingPunct="1"/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profesionales </a:t>
            </a:r>
            <a:r>
              <a:rPr lang="es-ES" sz="1600" dirty="0">
                <a:solidFill>
                  <a:schemeClr val="bg2"/>
                </a:solidFill>
                <a:latin typeface="Californian FB" charset="0"/>
              </a:rPr>
              <a:t>y empresas, agentes sociales, estudiantes </a:t>
            </a:r>
            <a:endParaRPr lang="es-ES" sz="1600" dirty="0" smtClean="0">
              <a:solidFill>
                <a:schemeClr val="bg2"/>
              </a:solidFill>
              <a:latin typeface="Californian FB" charset="0"/>
            </a:endParaRPr>
          </a:p>
          <a:p>
            <a:pPr algn="r" eaLnBrk="1" hangingPunct="1"/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de </a:t>
            </a:r>
            <a:r>
              <a:rPr lang="es-ES" sz="1600" dirty="0">
                <a:solidFill>
                  <a:schemeClr val="bg2"/>
                </a:solidFill>
                <a:latin typeface="Californian FB" charset="0"/>
              </a:rPr>
              <a:t>doctorado y de últimos </a:t>
            </a:r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cursos de grado (prioridad CCMAR y Ambientales)</a:t>
            </a:r>
            <a:endParaRPr lang="es-ES" sz="1600" dirty="0">
              <a:solidFill>
                <a:schemeClr val="bg2"/>
              </a:solidFill>
              <a:latin typeface="Californian FB" charset="0"/>
            </a:endParaRPr>
          </a:p>
        </p:txBody>
      </p:sp>
      <p:sp>
        <p:nvSpPr>
          <p:cNvPr id="14358" name="Rectángulo 11"/>
          <p:cNvSpPr>
            <a:spLocks noChangeArrowheads="1"/>
          </p:cNvSpPr>
          <p:nvPr/>
        </p:nvSpPr>
        <p:spPr bwMode="auto">
          <a:xfrm>
            <a:off x="1889125" y="6713127"/>
            <a:ext cx="21971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_tradnl" sz="1600" i="1" dirty="0" smtClean="0">
                <a:solidFill>
                  <a:srgbClr val="606060"/>
                </a:solidFill>
                <a:latin typeface="Californian FB" charset="0"/>
              </a:rPr>
              <a:t>Universidad de Cádiz</a:t>
            </a:r>
          </a:p>
          <a:p>
            <a:pPr algn="ctr" eaLnBrk="1" hangingPunct="1"/>
            <a:r>
              <a:rPr lang="es-ES_tradnl" sz="1600" i="1" dirty="0" smtClean="0">
                <a:solidFill>
                  <a:srgbClr val="606060"/>
                </a:solidFill>
                <a:latin typeface="Californian FB" charset="0"/>
              </a:rPr>
              <a:t>Biblioteca del  Campus de Puerto Real – Espacio de Aprendizaje</a:t>
            </a:r>
            <a:endParaRPr lang="es-ES" sz="1600" dirty="0">
              <a:solidFill>
                <a:srgbClr val="606060"/>
              </a:solidFill>
              <a:latin typeface="Californian FB" charset="0"/>
            </a:endParaRPr>
          </a:p>
        </p:txBody>
      </p:sp>
      <p:cxnSp>
        <p:nvCxnSpPr>
          <p:cNvPr id="3095" name="38 Conector recto"/>
          <p:cNvCxnSpPr>
            <a:cxnSpLocks noChangeShapeType="1"/>
          </p:cNvCxnSpPr>
          <p:nvPr/>
        </p:nvCxnSpPr>
        <p:spPr bwMode="auto">
          <a:xfrm>
            <a:off x="6003925" y="8151813"/>
            <a:ext cx="33877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ángulo 25"/>
          <p:cNvSpPr/>
          <p:nvPr/>
        </p:nvSpPr>
        <p:spPr>
          <a:xfrm>
            <a:off x="6550025" y="8258175"/>
            <a:ext cx="291147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/>
            <a:r>
              <a:rPr lang="es-ES" sz="1600" dirty="0">
                <a:solidFill>
                  <a:srgbClr val="0C1C1D"/>
                </a:solidFill>
                <a:latin typeface="Californian FB" charset="0"/>
              </a:rPr>
              <a:t> </a:t>
            </a:r>
            <a:r>
              <a:rPr lang="es-ES" sz="1600" dirty="0" smtClean="0">
                <a:solidFill>
                  <a:srgbClr val="0C1C1D"/>
                </a:solidFill>
                <a:latin typeface="Californian FB" charset="0"/>
              </a:rPr>
              <a:t>Ejercicios participativos </a:t>
            </a:r>
            <a:r>
              <a:rPr lang="es-ES" sz="1600" dirty="0">
                <a:solidFill>
                  <a:schemeClr val="bg2"/>
                </a:solidFill>
                <a:latin typeface="Californian FB" charset="0"/>
              </a:rPr>
              <a:t>acercamiento a los problemas y posibles propuestas para la planificación espacial marina </a:t>
            </a:r>
          </a:p>
          <a:p>
            <a:pPr algn="r" eaLnBrk="1" hangingPunct="1"/>
            <a:r>
              <a:rPr lang="es-ES" sz="1600" dirty="0">
                <a:solidFill>
                  <a:schemeClr val="bg2"/>
                </a:solidFill>
                <a:latin typeface="Californian FB" charset="0"/>
              </a:rPr>
              <a:t>en el Golfo de </a:t>
            </a:r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Cádiz (uso</a:t>
            </a:r>
          </a:p>
          <a:p>
            <a:pPr algn="r" eaLnBrk="1" hangingPunct="1"/>
            <a:r>
              <a:rPr lang="es-ES" sz="1600" dirty="0">
                <a:solidFill>
                  <a:schemeClr val="bg2"/>
                </a:solidFill>
                <a:latin typeface="Californian FB" charset="0"/>
              </a:rPr>
              <a:t>d</a:t>
            </a:r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e herramienta</a:t>
            </a:r>
          </a:p>
          <a:p>
            <a:pPr algn="r" eaLnBrk="1" hangingPunct="1"/>
            <a:r>
              <a:rPr lang="es-ES" sz="1600" dirty="0" err="1" smtClean="0">
                <a:solidFill>
                  <a:schemeClr val="bg2"/>
                </a:solidFill>
                <a:latin typeface="Californian FB" charset="0"/>
              </a:rPr>
              <a:t>Seaskeatch</a:t>
            </a:r>
            <a:r>
              <a:rPr lang="es-ES" sz="1600" dirty="0" smtClean="0">
                <a:solidFill>
                  <a:schemeClr val="bg2"/>
                </a:solidFill>
                <a:latin typeface="Californian FB" charset="0"/>
              </a:rPr>
              <a:t>)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9607" y="11857831"/>
            <a:ext cx="7147643" cy="954205"/>
            <a:chOff x="59607" y="11857831"/>
            <a:chExt cx="7147643" cy="954205"/>
          </a:xfrm>
        </p:grpSpPr>
        <p:grpSp>
          <p:nvGrpSpPr>
            <p:cNvPr id="2" name="Grupo 1"/>
            <p:cNvGrpSpPr/>
            <p:nvPr/>
          </p:nvGrpSpPr>
          <p:grpSpPr>
            <a:xfrm>
              <a:off x="59607" y="11980186"/>
              <a:ext cx="7147643" cy="831850"/>
              <a:chOff x="142875" y="11951610"/>
              <a:chExt cx="7147643" cy="831850"/>
            </a:xfrm>
          </p:grpSpPr>
          <p:pic>
            <p:nvPicPr>
              <p:cNvPr id="3082" name="Picture 54" descr="I:\BACKUP XAVI 25 may 08\$GIAL CADIZ\CONVENIO UCA-COSTAS\$PRINCIPAL\IDENTIDAD VISUAL DEL CONVENIO\LOGOS\LogoUCA1_calidad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75" y="11951610"/>
                <a:ext cx="2061982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Imagen 1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9685" y="12036425"/>
                <a:ext cx="2580833" cy="680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" name="Imagen 26" descr="CEI·MAR"/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438" y="11857831"/>
              <a:ext cx="19050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Imagen 28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0"/>
          <a:stretch/>
        </p:blipFill>
        <p:spPr bwMode="auto">
          <a:xfrm>
            <a:off x="7401195" y="11884726"/>
            <a:ext cx="2175399" cy="875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12985" y="1394179"/>
            <a:ext cx="9234216" cy="364458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>
            <a:lvl1pPr>
              <a:defRPr sz="400" b="1">
                <a:solidFill>
                  <a:srgbClr val="99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>
              <a:defRPr sz="400" b="1">
                <a:solidFill>
                  <a:srgbClr val="99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200150" indent="-285750">
              <a:defRPr sz="400" b="1">
                <a:solidFill>
                  <a:srgbClr val="99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400" b="1">
                <a:solidFill>
                  <a:srgbClr val="99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400" b="1">
                <a:solidFill>
                  <a:srgbClr val="99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"/>
              </a:spcBef>
              <a:defRPr/>
            </a:pPr>
            <a:r>
              <a:rPr lang="es-ES" sz="1300" dirty="0" smtClean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Dirección del curso: </a:t>
            </a:r>
            <a:r>
              <a:rPr lang="es-ES" sz="1300" b="0" dirty="0" smtClean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Dr. Javier García Sanabria</a:t>
            </a:r>
          </a:p>
          <a:p>
            <a:pPr>
              <a:spcBef>
                <a:spcPts val="100"/>
              </a:spcBef>
              <a:defRPr/>
            </a:pPr>
            <a:r>
              <a:rPr lang="es-ES" sz="1300" dirty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Inscripciones: </a:t>
            </a:r>
          </a:p>
          <a:p>
            <a:pPr>
              <a:spcBef>
                <a:spcPts val="100"/>
              </a:spcBef>
              <a:buFontTx/>
              <a:buChar char="-"/>
              <a:defRPr/>
            </a:pPr>
            <a:r>
              <a:rPr lang="es-ES" sz="1300" b="0" dirty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Gratuita, hasta completar </a:t>
            </a:r>
            <a:r>
              <a:rPr lang="es-ES" sz="1300" b="0" dirty="0" smtClean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aforo (plazas limitadas). </a:t>
            </a:r>
          </a:p>
          <a:p>
            <a:pPr>
              <a:spcBef>
                <a:spcPts val="100"/>
              </a:spcBef>
              <a:buFontTx/>
              <a:buChar char="-"/>
              <a:defRPr/>
            </a:pPr>
            <a:endParaRPr lang="es-ES" sz="1300" b="0" dirty="0">
              <a:solidFill>
                <a:srgbClr val="000000"/>
              </a:solidFill>
              <a:latin typeface="Californian FB" panose="0207040306080B030204" pitchFamily="18" charset="0"/>
              <a:cs typeface="+mn-cs"/>
            </a:endParaRPr>
          </a:p>
          <a:p>
            <a:pPr marL="1524000">
              <a:spcBef>
                <a:spcPts val="100"/>
              </a:spcBef>
              <a:buFontTx/>
              <a:buChar char="-"/>
              <a:defRPr/>
            </a:pPr>
            <a:r>
              <a:rPr lang="es-ES" sz="1300" b="0" dirty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Necesario </a:t>
            </a:r>
            <a:r>
              <a:rPr lang="es-ES" sz="1300" b="0" dirty="0" smtClean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rellenar solicitud siguiendo el código QR o a través del siguiente link: </a:t>
            </a:r>
          </a:p>
          <a:p>
            <a:pPr marL="1524000">
              <a:spcBef>
                <a:spcPts val="100"/>
              </a:spcBef>
              <a:defRPr/>
            </a:pPr>
            <a:endParaRPr lang="es-ES" sz="1300" b="0" dirty="0">
              <a:solidFill>
                <a:srgbClr val="000000"/>
              </a:solidFill>
              <a:latin typeface="Californian FB" panose="0207040306080B030204" pitchFamily="18" charset="0"/>
              <a:cs typeface="+mn-cs"/>
              <a:hlinkClick r:id="rId2"/>
            </a:endParaRPr>
          </a:p>
          <a:p>
            <a:pPr marL="1612900">
              <a:spcBef>
                <a:spcPts val="100"/>
              </a:spcBef>
              <a:defRPr/>
            </a:pPr>
            <a:r>
              <a:rPr lang="en-GB" sz="10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https://indess.uca.es/ii-workshop-internacional-en-planificacion-espacial-marina</a:t>
            </a:r>
            <a:r>
              <a:rPr lang="en-GB" sz="10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/</a:t>
            </a:r>
            <a:endParaRPr lang="en-GB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612900">
              <a:spcBef>
                <a:spcPts val="100"/>
              </a:spcBef>
              <a:defRPr/>
            </a:pPr>
            <a:r>
              <a:rPr lang="en-GB" sz="800" dirty="0"/>
              <a:t/>
            </a:r>
            <a:br>
              <a:rPr lang="en-GB" sz="800" dirty="0"/>
            </a:br>
            <a:endParaRPr lang="en-GB" sz="800" dirty="0"/>
          </a:p>
          <a:p>
            <a:pPr marL="1524000">
              <a:spcBef>
                <a:spcPts val="100"/>
              </a:spcBef>
              <a:defRPr/>
            </a:pPr>
            <a:endParaRPr lang="es-ES" sz="1300" dirty="0" smtClean="0">
              <a:solidFill>
                <a:srgbClr val="000000"/>
              </a:solidFill>
              <a:latin typeface="Californian FB" panose="0207040306080B030204" pitchFamily="18" charset="0"/>
              <a:cs typeface="+mn-cs"/>
            </a:endParaRPr>
          </a:p>
          <a:p>
            <a:pPr lvl="1">
              <a:spcBef>
                <a:spcPts val="100"/>
              </a:spcBef>
              <a:buFontTx/>
              <a:buChar char="-"/>
              <a:defRPr/>
            </a:pPr>
            <a:endParaRPr lang="es-ES" sz="1100" b="0" dirty="0">
              <a:solidFill>
                <a:srgbClr val="000000"/>
              </a:solidFill>
              <a:latin typeface="Californian FB" panose="0207040306080B030204" pitchFamily="18" charset="0"/>
              <a:cs typeface="+mn-cs"/>
            </a:endParaRPr>
          </a:p>
          <a:p>
            <a:pPr lvl="1">
              <a:spcBef>
                <a:spcPts val="100"/>
              </a:spcBef>
              <a:buFontTx/>
              <a:buChar char="-"/>
              <a:defRPr/>
            </a:pPr>
            <a:endParaRPr lang="es-ES" sz="1100" b="0" dirty="0" smtClean="0">
              <a:solidFill>
                <a:srgbClr val="000000"/>
              </a:solidFill>
              <a:latin typeface="Californian FB" panose="0207040306080B030204" pitchFamily="18" charset="0"/>
              <a:cs typeface="+mn-cs"/>
            </a:endParaRPr>
          </a:p>
          <a:p>
            <a:pPr lvl="2">
              <a:spcBef>
                <a:spcPts val="100"/>
              </a:spcBef>
              <a:buFontTx/>
              <a:buChar char="-"/>
              <a:defRPr/>
            </a:pPr>
            <a:endParaRPr lang="es-ES_tradnl" sz="1300" b="0" dirty="0" smtClean="0">
              <a:solidFill>
                <a:srgbClr val="000000"/>
              </a:solidFill>
              <a:latin typeface="Californian FB" panose="0207040306080B030204" pitchFamily="18" charset="0"/>
              <a:cs typeface="+mn-cs"/>
            </a:endParaRPr>
          </a:p>
          <a:p>
            <a:pPr lvl="2">
              <a:spcBef>
                <a:spcPts val="100"/>
              </a:spcBef>
              <a:buFontTx/>
              <a:buChar char="-"/>
              <a:defRPr/>
            </a:pPr>
            <a:endParaRPr lang="es-ES" sz="1300" dirty="0" smtClean="0">
              <a:solidFill>
                <a:srgbClr val="000000"/>
              </a:solidFill>
              <a:latin typeface="Californian FB" panose="0207040306080B030204" pitchFamily="18" charset="0"/>
              <a:cs typeface="+mn-cs"/>
            </a:endParaRPr>
          </a:p>
          <a:p>
            <a:pPr>
              <a:spcBef>
                <a:spcPts val="100"/>
              </a:spcBef>
              <a:defRPr/>
            </a:pPr>
            <a:endParaRPr lang="es-ES" sz="1300" dirty="0" smtClean="0">
              <a:solidFill>
                <a:srgbClr val="000000"/>
              </a:solidFill>
              <a:latin typeface="Californian FB" panose="0207040306080B030204" pitchFamily="18" charset="0"/>
              <a:cs typeface="+mn-cs"/>
            </a:endParaRPr>
          </a:p>
          <a:p>
            <a:pPr>
              <a:spcBef>
                <a:spcPts val="100"/>
              </a:spcBef>
              <a:defRPr/>
            </a:pPr>
            <a:endParaRPr lang="es-ES" sz="1300" dirty="0" smtClean="0">
              <a:solidFill>
                <a:srgbClr val="000000"/>
              </a:solidFill>
              <a:latin typeface="Californian FB" panose="0207040306080B030204" pitchFamily="18" charset="0"/>
              <a:cs typeface="+mn-cs"/>
            </a:endParaRPr>
          </a:p>
          <a:p>
            <a:pPr marL="180975">
              <a:spcBef>
                <a:spcPts val="100"/>
              </a:spcBef>
              <a:defRPr/>
            </a:pPr>
            <a:r>
              <a:rPr lang="es-ES" sz="1300" dirty="0" smtClean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Reconocimiento</a:t>
            </a:r>
            <a:r>
              <a:rPr lang="es-ES" sz="1300" dirty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:</a:t>
            </a:r>
          </a:p>
          <a:p>
            <a:pPr marL="180975">
              <a:spcBef>
                <a:spcPts val="100"/>
              </a:spcBef>
              <a:buFontTx/>
              <a:buChar char="-"/>
              <a:defRPr/>
            </a:pPr>
            <a:r>
              <a:rPr lang="es-ES" sz="1300" b="0" dirty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Se otorgará un certificado de realización del curso/Seminario</a:t>
            </a:r>
          </a:p>
          <a:p>
            <a:pPr marL="180975">
              <a:spcBef>
                <a:spcPts val="100"/>
              </a:spcBef>
              <a:buFontTx/>
              <a:buChar char="-"/>
              <a:defRPr/>
            </a:pPr>
            <a:r>
              <a:rPr lang="es-ES" sz="1300" b="0" dirty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 Se intentará reconocimiento como curso de doctorado por EIDEMAR y como horas de cursos por el Decanato de Ciencias del Mar </a:t>
            </a:r>
            <a:r>
              <a:rPr lang="es-ES" sz="1300" b="0" i="1" dirty="0">
                <a:solidFill>
                  <a:srgbClr val="FF0000"/>
                </a:solidFill>
                <a:latin typeface="Californian FB" panose="0207040306080B030204" pitchFamily="18" charset="0"/>
                <a:cs typeface="+mn-cs"/>
              </a:rPr>
              <a:t>(más información en posteriores comunicaciones).</a:t>
            </a:r>
          </a:p>
          <a:p>
            <a:pPr marL="180975">
              <a:spcBef>
                <a:spcPts val="100"/>
              </a:spcBef>
              <a:buFontTx/>
              <a:buChar char="-"/>
              <a:defRPr/>
            </a:pPr>
            <a:endParaRPr lang="es-ES" sz="1300" b="0" dirty="0">
              <a:solidFill>
                <a:srgbClr val="000000"/>
              </a:solidFill>
              <a:latin typeface="Californian FB" panose="0207040306080B030204" pitchFamily="18" charset="0"/>
              <a:cs typeface="+mn-cs"/>
            </a:endParaRPr>
          </a:p>
          <a:p>
            <a:pPr marL="180975">
              <a:spcBef>
                <a:spcPts val="100"/>
              </a:spcBef>
              <a:defRPr/>
            </a:pPr>
            <a:r>
              <a:rPr lang="es-ES" sz="1300" dirty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Comisión de Coordinación: </a:t>
            </a:r>
          </a:p>
          <a:p>
            <a:pPr marL="180975">
              <a:spcBef>
                <a:spcPts val="100"/>
              </a:spcBef>
              <a:defRPr/>
            </a:pPr>
            <a:r>
              <a:rPr lang="es-ES" sz="1300" b="0" dirty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Javier García </a:t>
            </a:r>
            <a:r>
              <a:rPr lang="es-ES" sz="1300" b="0" dirty="0" err="1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Onetti</a:t>
            </a:r>
            <a:r>
              <a:rPr lang="es-ES" sz="1300" b="0" dirty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, Víctor Cordero </a:t>
            </a:r>
            <a:r>
              <a:rPr lang="es-ES" sz="1300" b="0" dirty="0" err="1" smtClean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Penín</a:t>
            </a:r>
            <a:r>
              <a:rPr lang="es-ES" sz="1300" b="0" dirty="0" smtClean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, María De Andrés, Javier García Sanabria, Ana Macías Bedoya, Juan Manuel Barragán Muñoz, </a:t>
            </a:r>
            <a:r>
              <a:rPr lang="es-ES" sz="1300" b="0" dirty="0" err="1" smtClean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Jose</a:t>
            </a:r>
            <a:r>
              <a:rPr lang="es-ES" sz="1300" b="0" dirty="0" smtClean="0">
                <a:solidFill>
                  <a:srgbClr val="000000"/>
                </a:solidFill>
                <a:latin typeface="Californian FB" panose="0207040306080B030204" pitchFamily="18" charset="0"/>
                <a:cs typeface="+mn-cs"/>
              </a:rPr>
              <a:t> Antonio López y </a:t>
            </a:r>
            <a:r>
              <a:rPr lang="es-ES" sz="1300" b="0" dirty="0" smtClean="0">
                <a:solidFill>
                  <a:schemeClr val="tx1"/>
                </a:solidFill>
                <a:latin typeface="Californian FB" panose="0207040306080B030204" pitchFamily="18" charset="0"/>
                <a:cs typeface="+mn-cs"/>
              </a:rPr>
              <a:t>alumnos del Máster GIAL 2019-2020</a:t>
            </a:r>
          </a:p>
        </p:txBody>
      </p:sp>
      <p:pic>
        <p:nvPicPr>
          <p:cNvPr id="5126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3"/>
          <a:stretch>
            <a:fillRect/>
          </a:stretch>
        </p:blipFill>
        <p:spPr bwMode="auto">
          <a:xfrm>
            <a:off x="2012950" y="68263"/>
            <a:ext cx="7358063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2241550" y="315913"/>
            <a:ext cx="71167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rgbClr val="990000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fornian FB" charset="0"/>
              </a:rPr>
              <a:t>II WORKSHOP INTERNACIONAL EN </a:t>
            </a:r>
          </a:p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fornian FB" charset="0"/>
              </a:rPr>
              <a:t>PLANIFICACIÓN ESPACIAL MARINA</a:t>
            </a:r>
          </a:p>
          <a:p>
            <a:pPr algn="ctr"/>
            <a:r>
              <a:rPr lang="es-ES_trad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fornian FB" charset="0"/>
              </a:rPr>
              <a:t> </a:t>
            </a:r>
          </a:p>
        </p:txBody>
      </p:sp>
      <p:pic>
        <p:nvPicPr>
          <p:cNvPr id="5128" name="Imagen 4" descr="Captura de pantalla 2018-07-09 a las 13.44.3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8263"/>
            <a:ext cx="18891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782149"/>
              </p:ext>
            </p:extLst>
          </p:nvPr>
        </p:nvGraphicFramePr>
        <p:xfrm>
          <a:off x="33338" y="3782996"/>
          <a:ext cx="9556750" cy="7823488"/>
        </p:xfrm>
        <a:graphic>
          <a:graphicData uri="http://schemas.openxmlformats.org/drawingml/2006/table">
            <a:tbl>
              <a:tblPr/>
              <a:tblGrid>
                <a:gridCol w="986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5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JUEVES 6 DE FEBRERO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VIERNES 7 DE FEBRERO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8:30-9:00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Recepción de participantes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08:45-9:00</a:t>
                      </a:r>
                      <a:endParaRPr kumimoji="0" lang="es-ES_tradnl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Recepción de participantes</a:t>
                      </a:r>
                      <a:endParaRPr kumimoji="0" lang="es-E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9:00-9:15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Inauguración 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Presentación del Seminario </a:t>
                      </a: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9:00-9:30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Javier </a:t>
                      </a:r>
                      <a:r>
                        <a:rPr kumimoji="0" lang="es-ES_tradn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G. </a:t>
                      </a: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Sanabria </a:t>
                      </a:r>
                      <a:r>
                        <a:rPr kumimoji="0" lang="es-ES_tradn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(</a:t>
                      </a:r>
                      <a:r>
                        <a:rPr kumimoji="0" lang="es-ES_tradn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UCA) </a:t>
                      </a: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y alumnos MGIAL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Resultados de la dinámica 1 y presentación de la agenda del segundo día</a:t>
                      </a:r>
                      <a:endParaRPr kumimoji="0" lang="es-ES" sz="11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9:15-9:35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Juan Luis Suárez de Vivero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Introducción </a:t>
                      </a:r>
                      <a:r>
                        <a:rPr kumimoji="0" lang="es-ES_tradnl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al </a:t>
                      </a:r>
                      <a:r>
                        <a:rPr kumimoji="0" lang="es-ES_tradnl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contexto internacional y europeo </a:t>
                      </a:r>
                      <a:r>
                        <a:rPr kumimoji="0" lang="es-ES_tradnl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para la Planificación Espacial Marina (PEM)</a:t>
                      </a:r>
                      <a:endParaRPr kumimoji="0" lang="es-ES" sz="11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9:30-11:30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SESIÓN DE FLASH TALKS CON LOS PROTAGONISTAS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Cada uno de los actores dispone de 10 minutos para exponer sus intereses en el Golfo de Cádiz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Por confirmar: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Actores relacionados con la economía: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Pescadores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Energía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Whale</a:t>
                      </a:r>
                      <a:r>
                        <a:rPr kumimoji="0" lang="es-E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s-E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watching</a:t>
                      </a:r>
                      <a:endParaRPr kumimoji="0" lang="es-E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Naviera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Club </a:t>
                      </a:r>
                      <a:r>
                        <a:rPr kumimoji="0" lang="es-E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debortivo</a:t>
                      </a:r>
                      <a:endParaRPr kumimoji="0" lang="es-E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Acuicultura (engorde de atunes)</a:t>
                      </a:r>
                    </a:p>
                    <a:p>
                      <a:endParaRPr kumimoji="0" lang="en-GB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Actores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sociales</a:t>
                      </a:r>
                      <a:endParaRPr kumimoji="0" lang="en-GB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-   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Ecologistas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, ONGs</a:t>
                      </a:r>
                    </a:p>
                    <a:p>
                      <a:endParaRPr kumimoji="0" lang="en-GB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Administración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-   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Ayuntamiento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de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Tarifa</a:t>
                      </a:r>
                      <a:endParaRPr kumimoji="0" lang="en-GB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Capitanía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marítima</a:t>
                      </a:r>
                      <a:endParaRPr kumimoji="0" lang="en-GB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endParaRPr kumimoji="0" lang="en-GB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Ciencia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: </a:t>
                      </a:r>
                    </a:p>
                    <a:p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-     CEIMAR</a:t>
                      </a: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9:35-09:55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Catarina </a:t>
                      </a:r>
                      <a:r>
                        <a:rPr kumimoji="0" lang="es-ES_tradn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Frazao</a:t>
                      </a:r>
                      <a:endParaRPr kumimoji="0" lang="es-ES_tradn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La Planificación espacial marina en Portugal. Avances y lecciones aprendidas</a:t>
                      </a:r>
                      <a:endParaRPr kumimoji="0" lang="es-E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919358"/>
                  </a:ext>
                </a:extLst>
              </a:tr>
              <a:tr h="722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09:55-10:20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María Luz </a:t>
                      </a:r>
                      <a:r>
                        <a:rPr kumimoji="0" lang="es-ES_tradn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Paramio</a:t>
                      </a: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s-ES_trad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(Fundo Regional para a Ciencia e Tecnología,  FRCT-Secretaría Regional do Mar, Ciencia e </a:t>
                      </a:r>
                      <a:r>
                        <a:rPr kumimoji="0" lang="es-ES_trad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Tecnologia</a:t>
                      </a:r>
                      <a:r>
                        <a:rPr kumimoji="0" lang="es-ES_trad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do </a:t>
                      </a:r>
                      <a:r>
                        <a:rPr kumimoji="0" lang="es-ES_trad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Governo</a:t>
                      </a:r>
                      <a:r>
                        <a:rPr kumimoji="0" lang="es-ES_trad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dos </a:t>
                      </a:r>
                      <a:r>
                        <a:rPr kumimoji="0" lang="es-ES_tradnl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Açores</a:t>
                      </a:r>
                      <a:r>
                        <a:rPr kumimoji="0" lang="es-ES_trad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, Azores) </a:t>
                      </a:r>
                      <a:r>
                        <a:rPr kumimoji="0" lang="es-ES_tradnl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La Planificación Espacial Marina en la </a:t>
                      </a:r>
                      <a:r>
                        <a:rPr kumimoji="0" lang="es-ES_tradnl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Macaronesia</a:t>
                      </a:r>
                      <a:r>
                        <a:rPr kumimoji="0" lang="es-ES_tradnl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: lecciones aprendidas del proyecto </a:t>
                      </a:r>
                      <a:r>
                        <a:rPr kumimoji="0" lang="es-ES_tradnl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MarSP</a:t>
                      </a:r>
                      <a:endParaRPr kumimoji="0" lang="es-E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10:20-10:40</a:t>
                      </a:r>
                      <a:endParaRPr kumimoji="0" 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María Gómez </a:t>
                      </a:r>
                      <a:r>
                        <a:rPr kumimoji="0" lang="es-ES_tradn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(por confirmar) </a:t>
                      </a: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y Olvido Tello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Instituto Español de Oceanografía, IEO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Experiencias a través de proyectos: SIMNORAT, SIMWESTMED, MARSP</a:t>
                      </a:r>
                      <a:endParaRPr kumimoji="0" lang="es-E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10790"/>
                  </a:ext>
                </a:extLst>
              </a:tr>
              <a:tr h="563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10:40-11:00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Ricardo </a:t>
                      </a:r>
                      <a:r>
                        <a:rPr kumimoji="0" lang="es-E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Haroun</a:t>
                      </a:r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s-E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(por confirmar) </a:t>
                      </a:r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y </a:t>
                      </a:r>
                      <a:r>
                        <a:rPr kumimoji="0" lang="es-E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Andrej</a:t>
                      </a:r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s-E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Abramic</a:t>
                      </a:r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(ECOAQUA, ULPGC). </a:t>
                      </a: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Avances y lecciones aprendidas en la Planificación Espacial Marina en Canarias</a:t>
                      </a: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104759"/>
                  </a:ext>
                </a:extLst>
              </a:tr>
              <a:tr h="269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11:00-11:30</a:t>
                      </a:r>
                      <a:endParaRPr kumimoji="0" 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Sesión de preguntas y debate</a:t>
                      </a: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56442"/>
                  </a:ext>
                </a:extLst>
              </a:tr>
              <a:tr h="258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11:30-12:00</a:t>
                      </a:r>
                      <a:endParaRPr kumimoji="0" 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DESCANSO-CAFÉ (Gentileza Máster GIAL)</a:t>
                      </a: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413092"/>
                  </a:ext>
                </a:extLst>
              </a:tr>
              <a:tr h="563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12.00-12.20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Representante de la Administración de Madeira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Avances y lecciones aprendidas en la Planificación Espacial Marina en Madeira</a:t>
                      </a:r>
                      <a:endParaRPr kumimoji="0" lang="es-E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226040"/>
                  </a:ext>
                </a:extLst>
              </a:tr>
              <a:tr h="563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12:20-12:40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Helena Calado (Universidad de Azores)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Avances y lecciones aprendidas en la Planificación Espacial Marina en Azores</a:t>
                      </a:r>
                      <a:endParaRPr kumimoji="0" lang="es-E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11:30 </a:t>
                      </a:r>
                      <a:r>
                        <a:rPr kumimoji="0" lang="es-ES_tradn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-</a:t>
                      </a: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12:00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DESCANSO-CAFÉ (Gentileza Máster GIAL)</a:t>
                      </a: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3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12:40-13:00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Javier G. Sanabria, Javier G. </a:t>
                      </a:r>
                      <a:r>
                        <a:rPr kumimoji="0" lang="es-E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Onetti</a:t>
                      </a: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, Víctor, María (UCA)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Avances en la cooperación en MSP en la </a:t>
                      </a:r>
                      <a:r>
                        <a:rPr kumimoji="0" lang="es-ES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Macaronesia</a:t>
                      </a:r>
                      <a:r>
                        <a:rPr kumimoji="0" lang="es-E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: el programa “Construyendo el Océano </a:t>
                      </a:r>
                      <a:r>
                        <a:rPr kumimoji="0" lang="es-ES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Macaronésico</a:t>
                      </a:r>
                      <a:r>
                        <a:rPr kumimoji="0" lang="es-E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”</a:t>
                      </a: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12:00- 12:20</a:t>
                      </a:r>
                      <a:endParaRPr kumimoji="0" lang="es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Will</a:t>
                      </a: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s-ES_tradn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McClintock</a:t>
                      </a: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(Universidad de California, EEUU)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El uso de la Herramienta “</a:t>
                      </a:r>
                      <a:r>
                        <a:rPr kumimoji="0" lang="es-ES_tradnl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Seasketch</a:t>
                      </a:r>
                      <a:r>
                        <a:rPr kumimoji="0" lang="es-ES_tradnl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” para su aplicación a la Demarcación marina del Golfo de Cádiz</a:t>
                      </a:r>
                      <a:endParaRPr kumimoji="0" lang="es-ES" sz="11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3299">
                <a:tc>
                  <a:txBody>
                    <a:bodyPr/>
                    <a:lstStyle/>
                    <a:p>
                      <a:pPr algn="ctr"/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13:00-13:20</a:t>
                      </a:r>
                      <a:endParaRPr kumimoji="0" lang="en-GB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Javier García Sanabria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La Planificación Espacial Marina en España. Proceso seguido y avances en el Golfo de Cádiz</a:t>
                      </a:r>
                      <a:endParaRPr kumimoji="0" lang="es-E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0" lang="es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12:20 – 14:20</a:t>
                      </a:r>
                      <a:endParaRPr kumimoji="0" lang="es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0" lang="en-GB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DINÁMICA DE GRUPOS: 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Con la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participación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de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ponentes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,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actores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y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todos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los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asistentes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organizados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en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mesas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redondas</a:t>
                      </a:r>
                      <a:endParaRPr kumimoji="0" lang="en-GB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Aplicación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de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Seasketch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al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Golfo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de Cádiz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Exposición</a:t>
                      </a: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 de </a:t>
                      </a:r>
                      <a:r>
                        <a:rPr kumimoji="0" lang="en-GB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resultados</a:t>
                      </a:r>
                      <a:endParaRPr kumimoji="0" lang="en-GB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kumimoji="0" lang="en-GB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Debate</a:t>
                      </a:r>
                      <a:endParaRPr kumimoji="0" lang="en-GB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78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13:20-13:45</a:t>
                      </a:r>
                      <a:endParaRPr kumimoji="0" lang="en-GB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Sesión de preguntas y debate</a:t>
                      </a:r>
                      <a:endParaRPr kumimoji="0" 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5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13:45-14:30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DINÁMICA DE GRUPOS (participan ponentes y asistentes organizados en mesas redondas)</a:t>
                      </a:r>
                      <a:endParaRPr kumimoji="0" lang="es-ES_tradnl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Planificación espacial marina en el Golfo de Cádiz</a:t>
                      </a:r>
                      <a:endParaRPr kumimoji="0" lang="es-ES" sz="11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14:20-14:30</a:t>
                      </a:r>
                      <a:endParaRPr kumimoji="0" lang="es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fornian FB" charset="0"/>
                          <a:ea typeface="MS PGothic" charset="0"/>
                          <a:cs typeface="MS PGothic" charset="0"/>
                        </a:rPr>
                        <a:t>CLAUSURA-Cierre y agradecimientos</a:t>
                      </a:r>
                      <a:endParaRPr kumimoji="0" lang="es-ES" sz="11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fornian FB" charset="0"/>
                        <a:ea typeface="MS PGothic" charset="0"/>
                        <a:cs typeface="MS PGothic" charset="0"/>
                      </a:endParaRPr>
                    </a:p>
                  </a:txBody>
                  <a:tcPr marL="91446" marR="91446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441574" y="3783083"/>
            <a:ext cx="632856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100"/>
              </a:spcBef>
              <a:defRPr/>
            </a:pPr>
            <a:r>
              <a:rPr lang="es-ES_tradnl" sz="1300" dirty="0">
                <a:solidFill>
                  <a:srgbClr val="000000"/>
                </a:solidFill>
                <a:latin typeface="Californian FB" panose="0207040306080B030204" pitchFamily="18" charset="0"/>
              </a:rPr>
              <a:t>PROGRAMA PROVISIONAL </a:t>
            </a:r>
            <a:r>
              <a:rPr lang="es-ES_tradnl" sz="13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(DRAFT)</a:t>
            </a:r>
            <a:endParaRPr lang="es-ES_tradnl" sz="1300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8" y="2114550"/>
            <a:ext cx="1578836" cy="1578836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100409" y="11664401"/>
            <a:ext cx="7147643" cy="946939"/>
            <a:chOff x="59607" y="11857831"/>
            <a:chExt cx="7147643" cy="954205"/>
          </a:xfrm>
        </p:grpSpPr>
        <p:grpSp>
          <p:nvGrpSpPr>
            <p:cNvPr id="11" name="Grupo 10"/>
            <p:cNvGrpSpPr/>
            <p:nvPr/>
          </p:nvGrpSpPr>
          <p:grpSpPr>
            <a:xfrm>
              <a:off x="59607" y="11980186"/>
              <a:ext cx="7147643" cy="831850"/>
              <a:chOff x="142875" y="11951610"/>
              <a:chExt cx="7147643" cy="831850"/>
            </a:xfrm>
          </p:grpSpPr>
          <p:pic>
            <p:nvPicPr>
              <p:cNvPr id="15" name="Picture 54" descr="I:\BACKUP XAVI 25 may 08\$GIAL CADIZ\CONVENIO UCA-COSTAS\$PRINCIPAL\IDENTIDAD VISUAL DEL CONVENIO\LOGOS\LogoUCA1_calidad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75" y="11951610"/>
                <a:ext cx="2061982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Imagen 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9685" y="12036425"/>
                <a:ext cx="2580833" cy="680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Imagen 11" descr="CEI·MAR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438" y="11857831"/>
              <a:ext cx="19050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Imagen 16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0"/>
          <a:stretch/>
        </p:blipFill>
        <p:spPr bwMode="auto">
          <a:xfrm>
            <a:off x="7425801" y="11696094"/>
            <a:ext cx="2175399" cy="875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811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00" b="1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811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00" b="1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12118</TotalTime>
  <Words>640</Words>
  <Application>Microsoft Office PowerPoint</Application>
  <PresentationFormat>Papel A3 (297 x 420 mm)</PresentationFormat>
  <Paragraphs>128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MS PGothic</vt:lpstr>
      <vt:lpstr>Arial</vt:lpstr>
      <vt:lpstr>Californian FB</vt:lpstr>
      <vt:lpstr>Comic Sans MS</vt:lpstr>
      <vt:lpstr>Diseño predeterminado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UCA</dc:creator>
  <cp:lastModifiedBy>Usuario de Windows</cp:lastModifiedBy>
  <cp:revision>248</cp:revision>
  <cp:lastPrinted>2020-01-13T09:25:45Z</cp:lastPrinted>
  <dcterms:created xsi:type="dcterms:W3CDTF">2006-12-04T12:10:50Z</dcterms:created>
  <dcterms:modified xsi:type="dcterms:W3CDTF">2020-01-14T07:55:24Z</dcterms:modified>
</cp:coreProperties>
</file>